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Helvetica Neue Medium"/>
        <a:ea typeface="Helvetica Neue Medium"/>
        <a:cs typeface="Helvetica Neue Medium"/>
        <a:sym typeface="Helvetica Neue Medium"/>
      </a:defRPr>
    </a:lvl1pPr>
    <a:lvl2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Helvetica Neue Medium"/>
        <a:ea typeface="Helvetica Neue Medium"/>
        <a:cs typeface="Helvetica Neue Medium"/>
        <a:sym typeface="Helvetica Neue Medium"/>
      </a:defRPr>
    </a:lvl2pPr>
    <a:lvl3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Helvetica Neue Medium"/>
        <a:ea typeface="Helvetica Neue Medium"/>
        <a:cs typeface="Helvetica Neue Medium"/>
        <a:sym typeface="Helvetica Neue Medium"/>
      </a:defRPr>
    </a:lvl3pPr>
    <a:lvl4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Helvetica Neue Medium"/>
        <a:ea typeface="Helvetica Neue Medium"/>
        <a:cs typeface="Helvetica Neue Medium"/>
        <a:sym typeface="Helvetica Neue Medium"/>
      </a:defRPr>
    </a:lvl4pPr>
    <a:lvl5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Helvetica Neue Medium"/>
        <a:ea typeface="Helvetica Neue Medium"/>
        <a:cs typeface="Helvetica Neue Medium"/>
        <a:sym typeface="Helvetica Neue Medium"/>
      </a:defRPr>
    </a:lvl5pPr>
    <a:lvl6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Helvetica Neue Medium"/>
        <a:ea typeface="Helvetica Neue Medium"/>
        <a:cs typeface="Helvetica Neue Medium"/>
        <a:sym typeface="Helvetica Neue Medium"/>
      </a:defRPr>
    </a:lvl6pPr>
    <a:lvl7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Helvetica Neue Medium"/>
        <a:ea typeface="Helvetica Neue Medium"/>
        <a:cs typeface="Helvetica Neue Medium"/>
        <a:sym typeface="Helvetica Neue Medium"/>
      </a:defRPr>
    </a:lvl7pPr>
    <a:lvl8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Helvetica Neue Medium"/>
        <a:ea typeface="Helvetica Neue Medium"/>
        <a:cs typeface="Helvetica Neue Medium"/>
        <a:sym typeface="Helvetica Neue Medium"/>
      </a:defRPr>
    </a:lvl8pPr>
    <a:lvl9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Helvetica Neue Medium"/>
        <a:ea typeface="Helvetica Neue Medium"/>
        <a:cs typeface="Helvetica Neue Medium"/>
        <a:sym typeface="Helvetica Neue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Medium"/>
          <a:ea typeface="Helvetica Neue Medium"/>
          <a:cs typeface="Helvetica Neue Medium"/>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b="def" i="def"/>
      <a:tcStyle>
        <a:tcBdr/>
        <a:fill>
          <a:solidFill>
            <a:srgbClr val="E6F0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Helvetica Neue Medium"/>
          <a:ea typeface="Helvetica Neue Medium"/>
          <a:cs typeface="Helvetica Neue Medium"/>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b="def" i="def"/>
      <a:tcStyle>
        <a:tcBdr/>
        <a:fill>
          <a:solidFill>
            <a:srgbClr val="EAF8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Helvetica Neue Medium"/>
          <a:ea typeface="Helvetica Neue Medium"/>
          <a:cs typeface="Helvetica Neue Medium"/>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9D1E1"/>
          </a:solidFill>
        </a:fill>
      </a:tcStyle>
    </a:wholeTbl>
    <a:band2H>
      <a:tcTxStyle b="def" i="def"/>
      <a:tcStyle>
        <a:tcBdr/>
        <a:fill>
          <a:solidFill>
            <a:srgbClr val="FCE9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Helvetica Neue Medium"/>
          <a:ea typeface="Helvetica Neue Medium"/>
          <a:cs typeface="Helvetica Neue Medium"/>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Helvetica Neue Medium"/>
          <a:ea typeface="Helvetica Neue Medium"/>
          <a:cs typeface="Helvetica Neue Medium"/>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Helvetica Neue Medium"/>
          <a:ea typeface="Helvetica Neue Medium"/>
          <a:cs typeface="Helvetica Neue Medium"/>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Body Level One…"/>
          <p:cNvSpPr txBox="1"/>
          <p:nvPr>
            <p:ph type="body" sz="quarter" idx="1"/>
          </p:nvPr>
        </p:nvSpPr>
        <p:spPr>
          <a:xfrm>
            <a:off x="1270000" y="6362700"/>
            <a:ext cx="10464800" cy="461366"/>
          </a:xfrm>
          <a:prstGeom prst="rect">
            <a:avLst/>
          </a:prstGeom>
        </p:spPr>
        <p:txBody>
          <a:bodyPr anchor="t"/>
          <a:lstStyle>
            <a:lvl1pPr marL="0" indent="0" algn="ctr">
              <a:spcBef>
                <a:spcPts val="0"/>
              </a:spcBef>
              <a:buSzTx/>
              <a:buNone/>
              <a:defRPr i="1" sz="2400"/>
            </a:lvl1pPr>
            <a:lvl2pPr marL="777875" indent="-333375" algn="ctr">
              <a:spcBef>
                <a:spcPts val="0"/>
              </a:spcBef>
              <a:defRPr i="1" sz="2400"/>
            </a:lvl2pPr>
            <a:lvl3pPr marL="1222375" indent="-333375" algn="ctr">
              <a:spcBef>
                <a:spcPts val="0"/>
              </a:spcBef>
              <a:defRPr i="1" sz="2400"/>
            </a:lvl3pPr>
            <a:lvl4pPr marL="1666875" indent="-333375" algn="ctr">
              <a:spcBef>
                <a:spcPts val="0"/>
              </a:spcBef>
              <a:defRPr i="1" sz="2400"/>
            </a:lvl4pPr>
            <a:lvl5pPr marL="2111375" indent="-333375" algn="ctr">
              <a:spcBef>
                <a:spcPts val="0"/>
              </a:spcBef>
              <a:defRPr i="1" sz="2400"/>
            </a:lvl5pPr>
          </a:lstStyle>
          <a:p>
            <a:pPr/>
            <a:r>
              <a:t>Body Level One</a:t>
            </a:r>
          </a:p>
          <a:p>
            <a:pPr lvl="1"/>
            <a:r>
              <a:t>Body Level Two</a:t>
            </a:r>
          </a:p>
          <a:p>
            <a:pPr lvl="2"/>
            <a:r>
              <a:t>Body Level Three</a:t>
            </a:r>
          </a:p>
          <a:p>
            <a:pPr lvl="3"/>
            <a:r>
              <a:t>Body Level Four</a:t>
            </a:r>
          </a:p>
          <a:p>
            <a:pPr lvl="4"/>
            <a:r>
              <a:t>Body Level Five</a:t>
            </a:r>
          </a:p>
        </p:txBody>
      </p:sp>
      <p:sp>
        <p:nvSpPr>
          <p:cNvPr id="94" name="“Type a quote here.”"/>
          <p:cNvSpPr txBox="1"/>
          <p:nvPr>
            <p:ph type="body" sz="quarter" idx="13"/>
          </p:nvPr>
        </p:nvSpPr>
        <p:spPr>
          <a:xfrm>
            <a:off x="1270000" y="4267112"/>
            <a:ext cx="10464800" cy="609777"/>
          </a:xfrm>
          <a:prstGeom prst="rect">
            <a:avLst/>
          </a:prstGeom>
        </p:spPr>
        <p:txBody>
          <a:bodyPr/>
          <a:lstStyle/>
          <a:p>
            <a:pPr marL="0" indent="0" algn="ctr">
              <a:spcBef>
                <a:spcPts val="0"/>
              </a:spcBef>
              <a:buSzTx/>
              <a:buNone/>
              <a:defRPr sz="3400">
                <a:latin typeface="Helvetica Neue Medium"/>
                <a:ea typeface="Helvetica Neue Medium"/>
                <a:cs typeface="Helvetica Neue Medium"/>
                <a:sym typeface="Helvetica Neue Medium"/>
              </a:defRPr>
            </a:pP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25600" y="673100"/>
            <a:ext cx="9753600" cy="5905500"/>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6718300" y="635000"/>
            <a:ext cx="5334000" cy="8216900"/>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Body Level One…"/>
          <p:cNvSpPr txBox="1"/>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6718300" y="2590800"/>
            <a:ext cx="533400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Image"/>
          <p:cNvSpPr/>
          <p:nvPr>
            <p:ph type="pic" sz="quarter" idx="14"/>
          </p:nvPr>
        </p:nvSpPr>
        <p:spPr>
          <a:xfrm>
            <a:off x="6718300" y="889000"/>
            <a:ext cx="5334000" cy="3771900"/>
          </a:xfrm>
          <a:prstGeom prst="rect">
            <a:avLst/>
          </a:prstGeom>
        </p:spPr>
        <p:txBody>
          <a:bodyPr lIns="91439" tIns="45719" rIns="91439" bIns="45719" anchor="t">
            <a:noAutofit/>
          </a:bodyPr>
          <a:lstStyle/>
          <a:p>
            <a:pPr/>
          </a:p>
        </p:txBody>
      </p:sp>
      <p:sp>
        <p:nvSpPr>
          <p:cNvPr id="85" name="Image"/>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Neue Medium"/>
          <a:ea typeface="Helvetica Neue Medium"/>
          <a:cs typeface="Helvetica Neue Medium"/>
          <a:sym typeface="Helvetica Neue Medium"/>
        </a:defRPr>
      </a:lvl1pPr>
      <a:lvl2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Neue Medium"/>
          <a:ea typeface="Helvetica Neue Medium"/>
          <a:cs typeface="Helvetica Neue Medium"/>
          <a:sym typeface="Helvetica Neue Medium"/>
        </a:defRPr>
      </a:lvl2pPr>
      <a:lvl3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Neue Medium"/>
          <a:ea typeface="Helvetica Neue Medium"/>
          <a:cs typeface="Helvetica Neue Medium"/>
          <a:sym typeface="Helvetica Neue Medium"/>
        </a:defRPr>
      </a:lvl3pPr>
      <a:lvl4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Neue Medium"/>
          <a:ea typeface="Helvetica Neue Medium"/>
          <a:cs typeface="Helvetica Neue Medium"/>
          <a:sym typeface="Helvetica Neue Medium"/>
        </a:defRPr>
      </a:lvl4pPr>
      <a:lvl5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Neue Medium"/>
          <a:ea typeface="Helvetica Neue Medium"/>
          <a:cs typeface="Helvetica Neue Medium"/>
          <a:sym typeface="Helvetica Neue Medium"/>
        </a:defRPr>
      </a:lvl5pPr>
      <a:lvl6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Neue Medium"/>
          <a:ea typeface="Helvetica Neue Medium"/>
          <a:cs typeface="Helvetica Neue Medium"/>
          <a:sym typeface="Helvetica Neue Medium"/>
        </a:defRPr>
      </a:lvl6pPr>
      <a:lvl7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Neue Medium"/>
          <a:ea typeface="Helvetica Neue Medium"/>
          <a:cs typeface="Helvetica Neue Medium"/>
          <a:sym typeface="Helvetica Neue Medium"/>
        </a:defRPr>
      </a:lvl7pPr>
      <a:lvl8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Neue Medium"/>
          <a:ea typeface="Helvetica Neue Medium"/>
          <a:cs typeface="Helvetica Neue Medium"/>
          <a:sym typeface="Helvetica Neue Medium"/>
        </a:defRPr>
      </a:lvl8pPr>
      <a:lvl9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Neue Medium"/>
          <a:ea typeface="Helvetica Neue Medium"/>
          <a:cs typeface="Helvetica Neue Medium"/>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n-lt"/>
          <a:ea typeface="+mn-ea"/>
          <a:cs typeface="+mn-cs"/>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n-lt"/>
          <a:ea typeface="+mn-ea"/>
          <a:cs typeface="+mn-cs"/>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n-lt"/>
          <a:ea typeface="+mn-ea"/>
          <a:cs typeface="+mn-cs"/>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n-lt"/>
          <a:ea typeface="+mn-ea"/>
          <a:cs typeface="+mn-cs"/>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n-lt"/>
          <a:ea typeface="+mn-ea"/>
          <a:cs typeface="+mn-cs"/>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n-lt"/>
          <a:ea typeface="+mn-ea"/>
          <a:cs typeface="+mn-cs"/>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n-lt"/>
          <a:ea typeface="+mn-ea"/>
          <a:cs typeface="+mn-cs"/>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n-lt"/>
          <a:ea typeface="+mn-ea"/>
          <a:cs typeface="+mn-cs"/>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1pPr>
      <a:lvl2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2pPr>
      <a:lvl3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3pPr>
      <a:lvl4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4pPr>
      <a:lvl5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5pPr>
      <a:lvl6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6pPr>
      <a:lvl7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7pPr>
      <a:lvl8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8pPr>
      <a:lvl9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 Id="rId3" Type="http://schemas.openxmlformats.org/officeDocument/2006/relationships/image" Target="../media/image11.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 Id="rId3" Type="http://schemas.openxmlformats.org/officeDocument/2006/relationships/image" Target="../media/image14.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cse.iitk.ac.in/users/umarani/papers/surya/IPTA_2008.pdf" TargetMode="External"/><Relationship Id="rId3" Type="http://schemas.openxmlformats.org/officeDocument/2006/relationships/hyperlink" Target="https://slideplayer.com/slide/6027950/" TargetMode="External"/><Relationship Id="rId4" Type="http://schemas.openxmlformats.org/officeDocument/2006/relationships/hyperlink" Target="https://towardsdatascience.com/ear-biometrics-machine-learning-a-little-further-1839e5d3e322" TargetMode="External"/><Relationship Id="rId5" Type="http://schemas.openxmlformats.org/officeDocument/2006/relationships/hyperlink" Target="https://www.mdpi.com/2227-9717/7/7/457/htm" TargetMode="Externa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 Id="rId3" Type="http://schemas.openxmlformats.org/officeDocument/2006/relationships/image" Target="../media/image3.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tif"/><Relationship Id="rId3" Type="http://schemas.openxmlformats.org/officeDocument/2006/relationships/image" Target="../media/image5.tif"/><Relationship Id="rId4" Type="http://schemas.openxmlformats.org/officeDocument/2006/relationships/image" Target="../media/image6.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Ear Recognition using Biometrics"/>
          <p:cNvSpPr txBox="1"/>
          <p:nvPr>
            <p:ph type="ctrTitle"/>
          </p:nvPr>
        </p:nvSpPr>
        <p:spPr>
          <a:xfrm>
            <a:off x="1269999" y="278977"/>
            <a:ext cx="10464801" cy="3302003"/>
          </a:xfrm>
          <a:prstGeom prst="rect">
            <a:avLst/>
          </a:prstGeom>
        </p:spPr>
        <p:txBody>
          <a:bodyPr/>
          <a:lstStyle/>
          <a:p>
            <a:pPr/>
            <a:r>
              <a:t>Ear Recognition using Biometrics</a:t>
            </a:r>
          </a:p>
        </p:txBody>
      </p:sp>
      <p:sp>
        <p:nvSpPr>
          <p:cNvPr id="120" name="Guided By:…"/>
          <p:cNvSpPr txBox="1"/>
          <p:nvPr/>
        </p:nvSpPr>
        <p:spPr>
          <a:xfrm>
            <a:off x="708801" y="7214858"/>
            <a:ext cx="11256720" cy="829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a:latin typeface="+mn-lt"/>
                <a:ea typeface="+mn-ea"/>
                <a:cs typeface="+mn-cs"/>
                <a:sym typeface="Helvetica Neue"/>
              </a:defRPr>
            </a:pPr>
            <a:r>
              <a:t>Guided By:</a:t>
            </a:r>
          </a:p>
          <a:p>
            <a:pPr>
              <a:defRPr b="1">
                <a:latin typeface="+mn-lt"/>
                <a:ea typeface="+mn-ea"/>
                <a:cs typeface="+mn-cs"/>
                <a:sym typeface="Helvetica Neue"/>
              </a:defRPr>
            </a:pPr>
            <a:r>
              <a:t>Assistant Pro. Priyanka Patel   &amp;  Assistant Pro. Hemant Yadav</a:t>
            </a:r>
          </a:p>
        </p:txBody>
      </p:sp>
      <p:sp>
        <p:nvSpPr>
          <p:cNvPr id="121" name="Prepared By:…"/>
          <p:cNvSpPr txBox="1"/>
          <p:nvPr/>
        </p:nvSpPr>
        <p:spPr>
          <a:xfrm>
            <a:off x="4626771" y="8195182"/>
            <a:ext cx="3020874"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latin typeface="+mn-lt"/>
                <a:ea typeface="+mn-ea"/>
                <a:cs typeface="+mn-cs"/>
                <a:sym typeface="Helvetica Neue"/>
              </a:defRPr>
            </a:pPr>
            <a:r>
              <a:t>Prepared By:</a:t>
            </a:r>
          </a:p>
          <a:p>
            <a:pPr>
              <a:defRPr b="1">
                <a:latin typeface="+mn-lt"/>
                <a:ea typeface="+mn-ea"/>
                <a:cs typeface="+mn-cs"/>
                <a:sym typeface="Helvetica Neue"/>
              </a:defRPr>
            </a:pPr>
            <a:r>
              <a:t>Jeel Doshi (17IT025)</a:t>
            </a:r>
          </a:p>
        </p:txBody>
      </p:sp>
      <p:pic>
        <p:nvPicPr>
          <p:cNvPr id="122" name="Image" descr="Image"/>
          <p:cNvPicPr>
            <a:picLocks noChangeAspect="1"/>
          </p:cNvPicPr>
          <p:nvPr/>
        </p:nvPicPr>
        <p:blipFill>
          <a:blip r:embed="rId2">
            <a:extLst/>
          </a:blip>
          <a:stretch>
            <a:fillRect/>
          </a:stretch>
        </p:blipFill>
        <p:spPr>
          <a:xfrm>
            <a:off x="3917948" y="4181893"/>
            <a:ext cx="5168902" cy="2247902"/>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Motivation"/>
          <p:cNvSpPr txBox="1"/>
          <p:nvPr>
            <p:ph type="title"/>
          </p:nvPr>
        </p:nvSpPr>
        <p:spPr>
          <a:xfrm>
            <a:off x="952500" y="254000"/>
            <a:ext cx="11099800" cy="1040006"/>
          </a:xfrm>
          <a:prstGeom prst="rect">
            <a:avLst/>
          </a:prstGeom>
        </p:spPr>
        <p:txBody>
          <a:bodyPr/>
          <a:lstStyle>
            <a:lvl1pPr defTabSz="449833">
              <a:defRPr sz="6100"/>
            </a:lvl1pPr>
          </a:lstStyle>
          <a:p>
            <a:pPr/>
            <a:r>
              <a:t>Motivation</a:t>
            </a:r>
          </a:p>
        </p:txBody>
      </p:sp>
      <p:sp>
        <p:nvSpPr>
          <p:cNvPr id="198" name="Body"/>
          <p:cNvSpPr txBox="1"/>
          <p:nvPr>
            <p:ph type="body" idx="1"/>
          </p:nvPr>
        </p:nvSpPr>
        <p:spPr>
          <a:xfrm>
            <a:off x="952500" y="1783994"/>
            <a:ext cx="11099800" cy="7093306"/>
          </a:xfrm>
          <a:prstGeom prst="rect">
            <a:avLst/>
          </a:prstGeom>
        </p:spPr>
        <p:txBody>
          <a:bodyPr anchor="t"/>
          <a:lstStyle/>
          <a:p>
            <a:pPr/>
          </a:p>
        </p:txBody>
      </p:sp>
      <p:pic>
        <p:nvPicPr>
          <p:cNvPr id="199" name="Image" descr="Image"/>
          <p:cNvPicPr>
            <a:picLocks noChangeAspect="1"/>
          </p:cNvPicPr>
          <p:nvPr/>
        </p:nvPicPr>
        <p:blipFill>
          <a:blip r:embed="rId2">
            <a:extLst/>
          </a:blip>
          <a:stretch>
            <a:fillRect/>
          </a:stretch>
        </p:blipFill>
        <p:spPr>
          <a:xfrm>
            <a:off x="2693341" y="3960033"/>
            <a:ext cx="2673572" cy="2159424"/>
          </a:xfrm>
          <a:prstGeom prst="rect">
            <a:avLst/>
          </a:prstGeom>
          <a:ln w="12700">
            <a:miter lim="400000"/>
          </a:ln>
        </p:spPr>
      </p:pic>
      <p:pic>
        <p:nvPicPr>
          <p:cNvPr id="200" name="Image" descr="Image"/>
          <p:cNvPicPr>
            <a:picLocks noChangeAspect="1"/>
          </p:cNvPicPr>
          <p:nvPr/>
        </p:nvPicPr>
        <p:blipFill>
          <a:blip r:embed="rId2">
            <a:extLst/>
          </a:blip>
          <a:srcRect l="21096" t="12387" r="43529" b="46140"/>
          <a:stretch>
            <a:fillRect/>
          </a:stretch>
        </p:blipFill>
        <p:spPr>
          <a:xfrm>
            <a:off x="8374246" y="4073154"/>
            <a:ext cx="2041588" cy="1933200"/>
          </a:xfrm>
          <a:prstGeom prst="rect">
            <a:avLst/>
          </a:prstGeom>
          <a:ln w="12700">
            <a:miter lim="400000"/>
          </a:ln>
        </p:spPr>
      </p:pic>
      <p:sp>
        <p:nvSpPr>
          <p:cNvPr id="201" name="Woman"/>
          <p:cNvSpPr/>
          <p:nvPr/>
        </p:nvSpPr>
        <p:spPr>
          <a:xfrm>
            <a:off x="6196289" y="6046652"/>
            <a:ext cx="1026740" cy="2570409"/>
          </a:xfrm>
          <a:custGeom>
            <a:avLst/>
            <a:gdLst/>
            <a:ahLst/>
            <a:cxnLst>
              <a:cxn ang="0">
                <a:pos x="wd2" y="hd2"/>
              </a:cxn>
              <a:cxn ang="5400000">
                <a:pos x="wd2" y="hd2"/>
              </a:cxn>
              <a:cxn ang="10800000">
                <a:pos x="wd2" y="hd2"/>
              </a:cxn>
              <a:cxn ang="16200000">
                <a:pos x="wd2" y="hd2"/>
              </a:cxn>
            </a:cxnLst>
            <a:rect l="0" t="0" r="r" b="b"/>
            <a:pathLst>
              <a:path w="21387" h="21451" fill="norm" stroke="1" extrusionOk="0">
                <a:moveTo>
                  <a:pt x="10767" y="3"/>
                </a:moveTo>
                <a:cubicBezTo>
                  <a:pt x="10163" y="-15"/>
                  <a:pt x="9173" y="50"/>
                  <a:pt x="8379" y="485"/>
                </a:cubicBezTo>
                <a:cubicBezTo>
                  <a:pt x="7869" y="770"/>
                  <a:pt x="7992" y="989"/>
                  <a:pt x="7147" y="1709"/>
                </a:cubicBezTo>
                <a:cubicBezTo>
                  <a:pt x="6047" y="2649"/>
                  <a:pt x="7909" y="2821"/>
                  <a:pt x="6636" y="3320"/>
                </a:cubicBezTo>
                <a:cubicBezTo>
                  <a:pt x="6113" y="3525"/>
                  <a:pt x="6502" y="3869"/>
                  <a:pt x="6502" y="3869"/>
                </a:cubicBezTo>
                <a:cubicBezTo>
                  <a:pt x="6394" y="3885"/>
                  <a:pt x="6207" y="3880"/>
                  <a:pt x="6099" y="3896"/>
                </a:cubicBezTo>
                <a:cubicBezTo>
                  <a:pt x="5550" y="3950"/>
                  <a:pt x="4864" y="4024"/>
                  <a:pt x="4314" y="4395"/>
                </a:cubicBezTo>
                <a:cubicBezTo>
                  <a:pt x="3537" y="4916"/>
                  <a:pt x="1662" y="6006"/>
                  <a:pt x="254" y="6893"/>
                </a:cubicBezTo>
                <a:cubicBezTo>
                  <a:pt x="241" y="6904"/>
                  <a:pt x="226" y="6914"/>
                  <a:pt x="212" y="6920"/>
                </a:cubicBezTo>
                <a:cubicBezTo>
                  <a:pt x="186" y="6941"/>
                  <a:pt x="160" y="6962"/>
                  <a:pt x="133" y="6978"/>
                </a:cubicBezTo>
                <a:cubicBezTo>
                  <a:pt x="-28" y="7113"/>
                  <a:pt x="-54" y="7253"/>
                  <a:pt x="120" y="7398"/>
                </a:cubicBezTo>
                <a:cubicBezTo>
                  <a:pt x="402" y="7629"/>
                  <a:pt x="494" y="7843"/>
                  <a:pt x="883" y="8241"/>
                </a:cubicBezTo>
                <a:cubicBezTo>
                  <a:pt x="1258" y="8633"/>
                  <a:pt x="2132" y="9064"/>
                  <a:pt x="2789" y="9483"/>
                </a:cubicBezTo>
                <a:cubicBezTo>
                  <a:pt x="2950" y="9591"/>
                  <a:pt x="2935" y="9681"/>
                  <a:pt x="3351" y="9923"/>
                </a:cubicBezTo>
                <a:cubicBezTo>
                  <a:pt x="3579" y="10057"/>
                  <a:pt x="3967" y="10040"/>
                  <a:pt x="3820" y="10040"/>
                </a:cubicBezTo>
                <a:cubicBezTo>
                  <a:pt x="4182" y="10051"/>
                  <a:pt x="4546" y="10004"/>
                  <a:pt x="4532" y="10025"/>
                </a:cubicBezTo>
                <a:cubicBezTo>
                  <a:pt x="4331" y="10627"/>
                  <a:pt x="4437" y="11347"/>
                  <a:pt x="4692" y="12094"/>
                </a:cubicBezTo>
                <a:cubicBezTo>
                  <a:pt x="4839" y="12561"/>
                  <a:pt x="6473" y="15069"/>
                  <a:pt x="6527" y="15493"/>
                </a:cubicBezTo>
                <a:cubicBezTo>
                  <a:pt x="6688" y="17357"/>
                  <a:pt x="7279" y="18781"/>
                  <a:pt x="7641" y="19603"/>
                </a:cubicBezTo>
                <a:cubicBezTo>
                  <a:pt x="7668" y="19651"/>
                  <a:pt x="7723" y="19673"/>
                  <a:pt x="7763" y="19673"/>
                </a:cubicBezTo>
                <a:cubicBezTo>
                  <a:pt x="7790" y="19673"/>
                  <a:pt x="7857" y="19684"/>
                  <a:pt x="7951" y="19700"/>
                </a:cubicBezTo>
                <a:cubicBezTo>
                  <a:pt x="7965" y="20098"/>
                  <a:pt x="8258" y="20001"/>
                  <a:pt x="7775" y="20313"/>
                </a:cubicBezTo>
                <a:cubicBezTo>
                  <a:pt x="7494" y="20495"/>
                  <a:pt x="6838" y="20688"/>
                  <a:pt x="6891" y="21026"/>
                </a:cubicBezTo>
                <a:cubicBezTo>
                  <a:pt x="6905" y="21150"/>
                  <a:pt x="6973" y="21215"/>
                  <a:pt x="7214" y="21307"/>
                </a:cubicBezTo>
                <a:cubicBezTo>
                  <a:pt x="7536" y="21419"/>
                  <a:pt x="8649" y="21585"/>
                  <a:pt x="9694" y="21268"/>
                </a:cubicBezTo>
                <a:cubicBezTo>
                  <a:pt x="10231" y="21107"/>
                  <a:pt x="9893" y="20801"/>
                  <a:pt x="10000" y="20672"/>
                </a:cubicBezTo>
                <a:cubicBezTo>
                  <a:pt x="10148" y="20511"/>
                  <a:pt x="10348" y="20420"/>
                  <a:pt x="10214" y="20027"/>
                </a:cubicBezTo>
                <a:cubicBezTo>
                  <a:pt x="10187" y="19947"/>
                  <a:pt x="10096" y="19803"/>
                  <a:pt x="10042" y="19690"/>
                </a:cubicBezTo>
                <a:cubicBezTo>
                  <a:pt x="10176" y="19669"/>
                  <a:pt x="10281" y="19642"/>
                  <a:pt x="10281" y="19609"/>
                </a:cubicBezTo>
                <a:cubicBezTo>
                  <a:pt x="10294" y="19174"/>
                  <a:pt x="10309" y="18942"/>
                  <a:pt x="10268" y="18287"/>
                </a:cubicBezTo>
                <a:cubicBezTo>
                  <a:pt x="10228" y="17798"/>
                  <a:pt x="10243" y="17454"/>
                  <a:pt x="10176" y="16944"/>
                </a:cubicBezTo>
                <a:cubicBezTo>
                  <a:pt x="10109" y="16390"/>
                  <a:pt x="10015" y="16449"/>
                  <a:pt x="9908" y="15896"/>
                </a:cubicBezTo>
                <a:cubicBezTo>
                  <a:pt x="9868" y="15660"/>
                  <a:pt x="9825" y="15434"/>
                  <a:pt x="9879" y="15193"/>
                </a:cubicBezTo>
                <a:cubicBezTo>
                  <a:pt x="9892" y="15101"/>
                  <a:pt x="9987" y="14456"/>
                  <a:pt x="10000" y="14365"/>
                </a:cubicBezTo>
                <a:cubicBezTo>
                  <a:pt x="10027" y="13312"/>
                  <a:pt x="10097" y="12899"/>
                  <a:pt x="10231" y="11852"/>
                </a:cubicBezTo>
                <a:cubicBezTo>
                  <a:pt x="10257" y="11766"/>
                  <a:pt x="10376" y="11717"/>
                  <a:pt x="10469" y="11803"/>
                </a:cubicBezTo>
                <a:cubicBezTo>
                  <a:pt x="11207" y="12464"/>
                  <a:pt x="11555" y="12812"/>
                  <a:pt x="12145" y="13452"/>
                </a:cubicBezTo>
                <a:cubicBezTo>
                  <a:pt x="12615" y="13962"/>
                  <a:pt x="13770" y="15290"/>
                  <a:pt x="13851" y="15532"/>
                </a:cubicBezTo>
                <a:cubicBezTo>
                  <a:pt x="13985" y="15978"/>
                  <a:pt x="14184" y="16417"/>
                  <a:pt x="14345" y="16965"/>
                </a:cubicBezTo>
                <a:cubicBezTo>
                  <a:pt x="14640" y="17948"/>
                  <a:pt x="15661" y="19270"/>
                  <a:pt x="15795" y="19517"/>
                </a:cubicBezTo>
                <a:cubicBezTo>
                  <a:pt x="15822" y="19565"/>
                  <a:pt x="15834" y="19592"/>
                  <a:pt x="15874" y="19630"/>
                </a:cubicBezTo>
                <a:cubicBezTo>
                  <a:pt x="15888" y="19640"/>
                  <a:pt x="16007" y="19658"/>
                  <a:pt x="16168" y="19663"/>
                </a:cubicBezTo>
                <a:cubicBezTo>
                  <a:pt x="16221" y="19851"/>
                  <a:pt x="16234" y="20173"/>
                  <a:pt x="15912" y="20420"/>
                </a:cubicBezTo>
                <a:cubicBezTo>
                  <a:pt x="15631" y="20641"/>
                  <a:pt x="16113" y="20946"/>
                  <a:pt x="16113" y="20946"/>
                </a:cubicBezTo>
                <a:cubicBezTo>
                  <a:pt x="16408" y="21042"/>
                  <a:pt x="16743" y="21091"/>
                  <a:pt x="17186" y="21080"/>
                </a:cubicBezTo>
                <a:cubicBezTo>
                  <a:pt x="17615" y="21075"/>
                  <a:pt x="17884" y="21161"/>
                  <a:pt x="17978" y="21187"/>
                </a:cubicBezTo>
                <a:cubicBezTo>
                  <a:pt x="18031" y="21204"/>
                  <a:pt x="18057" y="21209"/>
                  <a:pt x="18057" y="21209"/>
                </a:cubicBezTo>
                <a:cubicBezTo>
                  <a:pt x="18057" y="21209"/>
                  <a:pt x="19373" y="21440"/>
                  <a:pt x="20848" y="21344"/>
                </a:cubicBezTo>
                <a:cubicBezTo>
                  <a:pt x="21478" y="21317"/>
                  <a:pt x="21546" y="21161"/>
                  <a:pt x="21104" y="20946"/>
                </a:cubicBezTo>
                <a:cubicBezTo>
                  <a:pt x="20447" y="20618"/>
                  <a:pt x="19682" y="20571"/>
                  <a:pt x="19361" y="20367"/>
                </a:cubicBezTo>
                <a:cubicBezTo>
                  <a:pt x="18771" y="19991"/>
                  <a:pt x="18409" y="19910"/>
                  <a:pt x="18288" y="19620"/>
                </a:cubicBezTo>
                <a:cubicBezTo>
                  <a:pt x="18449" y="19598"/>
                  <a:pt x="18543" y="19583"/>
                  <a:pt x="18543" y="19583"/>
                </a:cubicBezTo>
                <a:cubicBezTo>
                  <a:pt x="18543" y="19583"/>
                  <a:pt x="18461" y="19087"/>
                  <a:pt x="18368" y="18765"/>
                </a:cubicBezTo>
                <a:cubicBezTo>
                  <a:pt x="18126" y="17922"/>
                  <a:pt x="18046" y="17332"/>
                  <a:pt x="17965" y="16870"/>
                </a:cubicBezTo>
                <a:cubicBezTo>
                  <a:pt x="17831" y="16053"/>
                  <a:pt x="17360" y="15671"/>
                  <a:pt x="17253" y="15402"/>
                </a:cubicBezTo>
                <a:cubicBezTo>
                  <a:pt x="16851" y="14452"/>
                  <a:pt x="16690" y="14372"/>
                  <a:pt x="16449" y="13378"/>
                </a:cubicBezTo>
                <a:cubicBezTo>
                  <a:pt x="16408" y="13195"/>
                  <a:pt x="16221" y="11911"/>
                  <a:pt x="15912" y="11159"/>
                </a:cubicBezTo>
                <a:cubicBezTo>
                  <a:pt x="15738" y="10734"/>
                  <a:pt x="15405" y="10370"/>
                  <a:pt x="15137" y="9967"/>
                </a:cubicBezTo>
                <a:cubicBezTo>
                  <a:pt x="15218" y="10096"/>
                  <a:pt x="15269" y="9913"/>
                  <a:pt x="15564" y="9886"/>
                </a:cubicBezTo>
                <a:cubicBezTo>
                  <a:pt x="16208" y="9832"/>
                  <a:pt x="16476" y="9686"/>
                  <a:pt x="16838" y="9498"/>
                </a:cubicBezTo>
                <a:cubicBezTo>
                  <a:pt x="17723" y="9020"/>
                  <a:pt x="20312" y="7812"/>
                  <a:pt x="20714" y="7469"/>
                </a:cubicBezTo>
                <a:cubicBezTo>
                  <a:pt x="20888" y="7318"/>
                  <a:pt x="21195" y="7000"/>
                  <a:pt x="21208" y="6839"/>
                </a:cubicBezTo>
                <a:cubicBezTo>
                  <a:pt x="21222" y="6646"/>
                  <a:pt x="20727" y="6421"/>
                  <a:pt x="20580" y="6292"/>
                </a:cubicBezTo>
                <a:cubicBezTo>
                  <a:pt x="20379" y="6120"/>
                  <a:pt x="19881" y="5825"/>
                  <a:pt x="19599" y="5669"/>
                </a:cubicBezTo>
                <a:cubicBezTo>
                  <a:pt x="18889" y="5277"/>
                  <a:pt x="18528" y="5179"/>
                  <a:pt x="17496" y="4690"/>
                </a:cubicBezTo>
                <a:cubicBezTo>
                  <a:pt x="17335" y="4615"/>
                  <a:pt x="16586" y="4008"/>
                  <a:pt x="15862" y="3884"/>
                </a:cubicBezTo>
                <a:cubicBezTo>
                  <a:pt x="15192" y="3766"/>
                  <a:pt x="13968" y="3767"/>
                  <a:pt x="13968" y="3767"/>
                </a:cubicBezTo>
                <a:cubicBezTo>
                  <a:pt x="14116" y="3536"/>
                  <a:pt x="13620" y="3418"/>
                  <a:pt x="13620" y="3149"/>
                </a:cubicBezTo>
                <a:cubicBezTo>
                  <a:pt x="13620" y="2607"/>
                  <a:pt x="15057" y="2853"/>
                  <a:pt x="13729" y="1365"/>
                </a:cubicBezTo>
                <a:cubicBezTo>
                  <a:pt x="13595" y="1220"/>
                  <a:pt x="13324" y="554"/>
                  <a:pt x="12426" y="334"/>
                </a:cubicBezTo>
                <a:cubicBezTo>
                  <a:pt x="12305" y="302"/>
                  <a:pt x="12051" y="279"/>
                  <a:pt x="11957" y="236"/>
                </a:cubicBezTo>
                <a:cubicBezTo>
                  <a:pt x="11796" y="172"/>
                  <a:pt x="11555" y="87"/>
                  <a:pt x="11219" y="38"/>
                </a:cubicBezTo>
                <a:cubicBezTo>
                  <a:pt x="11126" y="25"/>
                  <a:pt x="10968" y="9"/>
                  <a:pt x="10767" y="3"/>
                </a:cubicBezTo>
                <a:close/>
                <a:moveTo>
                  <a:pt x="15514" y="5645"/>
                </a:moveTo>
                <a:cubicBezTo>
                  <a:pt x="15647" y="5640"/>
                  <a:pt x="15796" y="5665"/>
                  <a:pt x="15967" y="5723"/>
                </a:cubicBezTo>
                <a:cubicBezTo>
                  <a:pt x="16731" y="5981"/>
                  <a:pt x="18812" y="6904"/>
                  <a:pt x="18812" y="7022"/>
                </a:cubicBezTo>
                <a:cubicBezTo>
                  <a:pt x="18812" y="7113"/>
                  <a:pt x="18490" y="7365"/>
                  <a:pt x="17806" y="7838"/>
                </a:cubicBezTo>
                <a:cubicBezTo>
                  <a:pt x="17350" y="8155"/>
                  <a:pt x="16894" y="8365"/>
                  <a:pt x="16264" y="8763"/>
                </a:cubicBezTo>
                <a:cubicBezTo>
                  <a:pt x="16224" y="8790"/>
                  <a:pt x="15967" y="8972"/>
                  <a:pt x="15686" y="8961"/>
                </a:cubicBezTo>
                <a:cubicBezTo>
                  <a:pt x="15686" y="8961"/>
                  <a:pt x="15299" y="8919"/>
                  <a:pt x="14923" y="8817"/>
                </a:cubicBezTo>
                <a:cubicBezTo>
                  <a:pt x="14575" y="8720"/>
                  <a:pt x="14186" y="8736"/>
                  <a:pt x="14186" y="8758"/>
                </a:cubicBezTo>
                <a:cubicBezTo>
                  <a:pt x="14186" y="8763"/>
                  <a:pt x="13824" y="8521"/>
                  <a:pt x="13851" y="8021"/>
                </a:cubicBezTo>
                <a:cubicBezTo>
                  <a:pt x="13891" y="7054"/>
                  <a:pt x="14277" y="6722"/>
                  <a:pt x="14559" y="6340"/>
                </a:cubicBezTo>
                <a:cubicBezTo>
                  <a:pt x="14861" y="5938"/>
                  <a:pt x="15116" y="5661"/>
                  <a:pt x="15514" y="5645"/>
                </a:cubicBezTo>
                <a:close/>
                <a:moveTo>
                  <a:pt x="5395" y="5887"/>
                </a:moveTo>
                <a:cubicBezTo>
                  <a:pt x="5545" y="5876"/>
                  <a:pt x="5689" y="5902"/>
                  <a:pt x="5722" y="6028"/>
                </a:cubicBezTo>
                <a:cubicBezTo>
                  <a:pt x="5749" y="6120"/>
                  <a:pt x="5832" y="6280"/>
                  <a:pt x="5886" y="6414"/>
                </a:cubicBezTo>
                <a:cubicBezTo>
                  <a:pt x="6060" y="6844"/>
                  <a:pt x="6366" y="6931"/>
                  <a:pt x="6393" y="7210"/>
                </a:cubicBezTo>
                <a:cubicBezTo>
                  <a:pt x="6527" y="8430"/>
                  <a:pt x="5806" y="8382"/>
                  <a:pt x="5404" y="8919"/>
                </a:cubicBezTo>
                <a:cubicBezTo>
                  <a:pt x="5337" y="8903"/>
                  <a:pt x="4707" y="8988"/>
                  <a:pt x="4130" y="9095"/>
                </a:cubicBezTo>
                <a:cubicBezTo>
                  <a:pt x="3419" y="8778"/>
                  <a:pt x="3068" y="7651"/>
                  <a:pt x="2559" y="7281"/>
                </a:cubicBezTo>
                <a:cubicBezTo>
                  <a:pt x="2291" y="7082"/>
                  <a:pt x="3164" y="6834"/>
                  <a:pt x="3807" y="6544"/>
                </a:cubicBezTo>
                <a:cubicBezTo>
                  <a:pt x="4304" y="6323"/>
                  <a:pt x="4516" y="6228"/>
                  <a:pt x="5052" y="5964"/>
                </a:cubicBezTo>
                <a:cubicBezTo>
                  <a:pt x="5092" y="5946"/>
                  <a:pt x="5246" y="5898"/>
                  <a:pt x="5395" y="5887"/>
                </a:cubicBezTo>
                <a:close/>
              </a:path>
            </a:pathLst>
          </a:custGeom>
          <a:solidFill>
            <a:schemeClr val="accent1"/>
          </a:solidFill>
          <a:ln w="12700">
            <a:miter lim="400000"/>
          </a:ln>
        </p:spPr>
        <p:txBody>
          <a:bodyPr lIns="50800" tIns="50800" rIns="50800" bIns="50800" anchor="ctr"/>
          <a:lstStyle/>
          <a:p>
            <a:pPr>
              <a:defRPr sz="2200">
                <a:solidFill>
                  <a:srgbClr val="FFFFFF"/>
                </a:solidFill>
              </a:defRPr>
            </a:pPr>
          </a:p>
        </p:txBody>
      </p:sp>
      <p:sp>
        <p:nvSpPr>
          <p:cNvPr id="202" name="Connection Line"/>
          <p:cNvSpPr/>
          <p:nvPr/>
        </p:nvSpPr>
        <p:spPr>
          <a:xfrm>
            <a:off x="4324239" y="2996651"/>
            <a:ext cx="4437049" cy="1076389"/>
          </a:xfrm>
          <a:custGeom>
            <a:avLst/>
            <a:gdLst/>
            <a:ahLst/>
            <a:cxnLst>
              <a:cxn ang="0">
                <a:pos x="wd2" y="hd2"/>
              </a:cxn>
              <a:cxn ang="5400000">
                <a:pos x="wd2" y="hd2"/>
              </a:cxn>
              <a:cxn ang="10800000">
                <a:pos x="wd2" y="hd2"/>
              </a:cxn>
              <a:cxn ang="16200000">
                <a:pos x="wd2" y="hd2"/>
              </a:cxn>
            </a:cxnLst>
            <a:rect l="0" t="0" r="r" b="b"/>
            <a:pathLst>
              <a:path w="21600" h="16233" fill="norm" stroke="1" extrusionOk="0">
                <a:moveTo>
                  <a:pt x="0" y="13455"/>
                </a:moveTo>
                <a:cubicBezTo>
                  <a:pt x="8869" y="-5367"/>
                  <a:pt x="16069" y="-4441"/>
                  <a:pt x="21600" y="16233"/>
                </a:cubicBezTo>
              </a:path>
            </a:pathLst>
          </a:custGeom>
          <a:ln w="25400">
            <a:solidFill>
              <a:srgbClr val="000000"/>
            </a:solidFill>
            <a:miter lim="400000"/>
          </a:ln>
        </p:spPr>
        <p:txBody>
          <a:bodyPr lIns="50800" tIns="50800" rIns="50800" bIns="50800"/>
          <a:lstStyle/>
          <a:p>
            <a:pPr>
              <a:defRPr b="1">
                <a:latin typeface="+mn-lt"/>
                <a:ea typeface="+mn-ea"/>
                <a:cs typeface="+mn-cs"/>
                <a:sym typeface="Helvetica Neue"/>
              </a:defRPr>
            </a:pPr>
          </a:p>
        </p:txBody>
      </p:sp>
      <p:sp>
        <p:nvSpPr>
          <p:cNvPr id="203" name="Line"/>
          <p:cNvSpPr/>
          <p:nvPr/>
        </p:nvSpPr>
        <p:spPr>
          <a:xfrm flipH="1">
            <a:off x="6887226" y="4900287"/>
            <a:ext cx="1327276" cy="1327277"/>
          </a:xfrm>
          <a:prstGeom prst="line">
            <a:avLst/>
          </a:prstGeom>
          <a:ln w="25400">
            <a:solidFill>
              <a:srgbClr val="000000"/>
            </a:solidFill>
            <a:miter lim="400000"/>
            <a:tailEnd type="triangle"/>
          </a:ln>
        </p:spPr>
        <p:txBody>
          <a:bodyPr lIns="45718" tIns="45718" rIns="45718" bIns="45718"/>
          <a:lstStyle/>
          <a:p>
            <a:pPr/>
          </a:p>
        </p:txBody>
      </p:sp>
      <p:sp>
        <p:nvSpPr>
          <p:cNvPr id="204" name="Match found"/>
          <p:cNvSpPr txBox="1"/>
          <p:nvPr/>
        </p:nvSpPr>
        <p:spPr>
          <a:xfrm>
            <a:off x="7219446" y="6865186"/>
            <a:ext cx="194889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mn-lt"/>
                <a:ea typeface="+mn-ea"/>
                <a:cs typeface="+mn-cs"/>
                <a:sym typeface="Helvetica Neue"/>
              </a:defRPr>
            </a:lvl1pPr>
          </a:lstStyle>
          <a:p>
            <a:pPr/>
            <a:r>
              <a:t>Match found</a:t>
            </a:r>
          </a:p>
        </p:txBody>
      </p:sp>
      <p:sp>
        <p:nvSpPr>
          <p:cNvPr id="205" name="Age 18"/>
          <p:cNvSpPr txBox="1"/>
          <p:nvPr/>
        </p:nvSpPr>
        <p:spPr>
          <a:xfrm>
            <a:off x="2899411" y="3305342"/>
            <a:ext cx="1107949"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mn-lt"/>
                <a:ea typeface="+mn-ea"/>
                <a:cs typeface="+mn-cs"/>
                <a:sym typeface="Helvetica Neue"/>
              </a:defRPr>
            </a:lvl1pPr>
          </a:lstStyle>
          <a:p>
            <a:pPr/>
            <a:r>
              <a:t>Age 18</a:t>
            </a:r>
          </a:p>
        </p:txBody>
      </p:sp>
      <p:sp>
        <p:nvSpPr>
          <p:cNvPr id="206" name="Age 23"/>
          <p:cNvSpPr txBox="1"/>
          <p:nvPr/>
        </p:nvSpPr>
        <p:spPr>
          <a:xfrm>
            <a:off x="8997439" y="3305342"/>
            <a:ext cx="1107949"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mn-lt"/>
                <a:ea typeface="+mn-ea"/>
                <a:cs typeface="+mn-cs"/>
                <a:sym typeface="Helvetica Neue"/>
              </a:defRPr>
            </a:lvl1pPr>
          </a:lstStyle>
          <a:p>
            <a:pPr/>
            <a:r>
              <a:t>Age 23</a:t>
            </a:r>
          </a:p>
        </p:txBody>
      </p:sp>
      <p:sp>
        <p:nvSpPr>
          <p:cNvPr id="207" name="Verify"/>
          <p:cNvSpPr txBox="1"/>
          <p:nvPr/>
        </p:nvSpPr>
        <p:spPr>
          <a:xfrm>
            <a:off x="6248937" y="2650841"/>
            <a:ext cx="92141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mn-lt"/>
                <a:ea typeface="+mn-ea"/>
                <a:cs typeface="+mn-cs"/>
                <a:sym typeface="Helvetica Neue"/>
              </a:defRPr>
            </a:lvl1pPr>
          </a:lstStyle>
          <a:p>
            <a:pPr/>
            <a:r>
              <a:t>Verify</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99"/>
                                        </p:tgtEl>
                                        <p:attrNameLst>
                                          <p:attrName>style.visibility</p:attrName>
                                        </p:attrNameLst>
                                      </p:cBhvr>
                                      <p:to>
                                        <p:strVal val="visible"/>
                                      </p:to>
                                    </p:set>
                                    <p:animEffect filter="dissolve" transition="in">
                                      <p:cBhvr>
                                        <p:cTn id="7" dur="1500"/>
                                        <p:tgtEl>
                                          <p:spTgt spid="199"/>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200"/>
                                        </p:tgtEl>
                                        <p:attrNameLst>
                                          <p:attrName>style.visibility</p:attrName>
                                        </p:attrNameLst>
                                      </p:cBhvr>
                                      <p:to>
                                        <p:strVal val="visible"/>
                                      </p:to>
                                    </p:set>
                                    <p:animEffect filter="dissolve" transition="in">
                                      <p:cBhvr>
                                        <p:cTn id="12" dur="1500"/>
                                        <p:tgtEl>
                                          <p:spTgt spid="200"/>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9" grpId="3" fill="hold">
                                  <p:stCondLst>
                                    <p:cond delay="0"/>
                                  </p:stCondLst>
                                  <p:iterate type="el" backwards="0">
                                    <p:tmAbs val="0"/>
                                  </p:iterate>
                                  <p:childTnLst>
                                    <p:set>
                                      <p:cBhvr>
                                        <p:cTn id="16" fill="hold"/>
                                        <p:tgtEl>
                                          <p:spTgt spid="201"/>
                                        </p:tgtEl>
                                        <p:attrNameLst>
                                          <p:attrName>style.visibility</p:attrName>
                                        </p:attrNameLst>
                                      </p:cBhvr>
                                      <p:to>
                                        <p:strVal val="visible"/>
                                      </p:to>
                                    </p:set>
                                    <p:animEffect filter="dissolve" transition="in">
                                      <p:cBhvr>
                                        <p:cTn id="17" dur="1500"/>
                                        <p:tgtEl>
                                          <p:spTgt spid="2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9" grpId="1"/>
      <p:bldP build="whole" bldLvl="1" animBg="1" rev="0" advAuto="0" spid="201" grpId="3"/>
      <p:bldP build="whole" bldLvl="1" animBg="1" rev="0" advAuto="0" spid="200" grpId="2"/>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Basic Steps in Ear Recognition"/>
          <p:cNvSpPr txBox="1"/>
          <p:nvPr>
            <p:ph type="title"/>
          </p:nvPr>
        </p:nvSpPr>
        <p:spPr>
          <a:xfrm>
            <a:off x="952500" y="254000"/>
            <a:ext cx="11099800" cy="1152277"/>
          </a:xfrm>
          <a:prstGeom prst="rect">
            <a:avLst/>
          </a:prstGeom>
        </p:spPr>
        <p:txBody>
          <a:bodyPr/>
          <a:lstStyle>
            <a:lvl1pPr defTabSz="438150">
              <a:defRPr sz="6000"/>
            </a:lvl1pPr>
          </a:lstStyle>
          <a:p>
            <a:pPr/>
            <a:r>
              <a:t>Basic Steps in Ear Recognition</a:t>
            </a:r>
          </a:p>
        </p:txBody>
      </p:sp>
      <p:sp>
        <p:nvSpPr>
          <p:cNvPr id="210" name="Body"/>
          <p:cNvSpPr txBox="1"/>
          <p:nvPr>
            <p:ph type="body" idx="1"/>
          </p:nvPr>
        </p:nvSpPr>
        <p:spPr>
          <a:xfrm>
            <a:off x="952500" y="1733550"/>
            <a:ext cx="11099800" cy="6286500"/>
          </a:xfrm>
          <a:prstGeom prst="rect">
            <a:avLst/>
          </a:prstGeom>
        </p:spPr>
        <p:txBody>
          <a:bodyPr anchor="t"/>
          <a:lstStyle/>
          <a:p>
            <a:pPr/>
          </a:p>
        </p:txBody>
      </p:sp>
      <p:pic>
        <p:nvPicPr>
          <p:cNvPr id="211" name="Image" descr="Image"/>
          <p:cNvPicPr>
            <a:picLocks noChangeAspect="1"/>
          </p:cNvPicPr>
          <p:nvPr/>
        </p:nvPicPr>
        <p:blipFill>
          <a:blip r:embed="rId2">
            <a:extLst/>
          </a:blip>
          <a:stretch>
            <a:fillRect/>
          </a:stretch>
        </p:blipFill>
        <p:spPr>
          <a:xfrm>
            <a:off x="1091588" y="1797336"/>
            <a:ext cx="10821624" cy="4644900"/>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Algorithm"/>
          <p:cNvSpPr txBox="1"/>
          <p:nvPr>
            <p:ph type="title"/>
          </p:nvPr>
        </p:nvSpPr>
        <p:spPr>
          <a:xfrm>
            <a:off x="952500" y="254000"/>
            <a:ext cx="11099800" cy="981472"/>
          </a:xfrm>
          <a:prstGeom prst="rect">
            <a:avLst/>
          </a:prstGeom>
        </p:spPr>
        <p:txBody>
          <a:bodyPr/>
          <a:lstStyle>
            <a:lvl1pPr defTabSz="420623">
              <a:defRPr sz="5700"/>
            </a:lvl1pPr>
          </a:lstStyle>
          <a:p>
            <a:pPr/>
            <a:r>
              <a:t>Algorithm</a:t>
            </a:r>
          </a:p>
        </p:txBody>
      </p:sp>
      <p:sp>
        <p:nvSpPr>
          <p:cNvPr id="214" name="Step-1: Image Acquisition…"/>
          <p:cNvSpPr txBox="1"/>
          <p:nvPr>
            <p:ph type="body" idx="1"/>
          </p:nvPr>
        </p:nvSpPr>
        <p:spPr>
          <a:xfrm>
            <a:off x="952500" y="1437828"/>
            <a:ext cx="11099800" cy="7439472"/>
          </a:xfrm>
          <a:prstGeom prst="rect">
            <a:avLst/>
          </a:prstGeom>
        </p:spPr>
        <p:txBody>
          <a:bodyPr anchor="t"/>
          <a:lstStyle/>
          <a:p>
            <a:pPr marL="324040" indent="-262318" defTabSz="685800">
              <a:lnSpc>
                <a:spcPct val="96000"/>
              </a:lnSpc>
              <a:spcBef>
                <a:spcPts val="400"/>
              </a:spcBef>
              <a:buSzTx/>
              <a:buNone/>
              <a:defRPr sz="1600">
                <a:latin typeface="Calibri"/>
                <a:ea typeface="Calibri"/>
                <a:cs typeface="Calibri"/>
                <a:sym typeface="Calibri"/>
              </a:defRPr>
            </a:pPr>
            <a:r>
              <a:t>Step-1: Image Acquisition </a:t>
            </a:r>
          </a:p>
          <a:p>
            <a:pPr lvl="5" marL="1072753" indent="-173830" defTabSz="685800">
              <a:lnSpc>
                <a:spcPct val="96000"/>
              </a:lnSpc>
              <a:spcBef>
                <a:spcPts val="400"/>
              </a:spcBef>
              <a:buClr>
                <a:srgbClr val="4BACC6"/>
              </a:buClr>
              <a:buSzPct val="100000"/>
              <a:buChar char="▪"/>
              <a:defRPr sz="1600">
                <a:latin typeface="Calibri"/>
                <a:ea typeface="Calibri"/>
                <a:cs typeface="Calibri"/>
                <a:sym typeface="Calibri"/>
              </a:defRPr>
            </a:pPr>
            <a:r>
              <a:t>From Dataset [high resolution image]</a:t>
            </a:r>
          </a:p>
          <a:p>
            <a:pPr lvl="5" marL="1072753" indent="-173830" defTabSz="685800">
              <a:lnSpc>
                <a:spcPct val="96000"/>
              </a:lnSpc>
              <a:spcBef>
                <a:spcPts val="400"/>
              </a:spcBef>
              <a:buClr>
                <a:srgbClr val="4BACC6"/>
              </a:buClr>
              <a:buSzPct val="100000"/>
              <a:buChar char="▪"/>
              <a:defRPr sz="1600">
                <a:latin typeface="Calibri"/>
                <a:ea typeface="Calibri"/>
                <a:cs typeface="Calibri"/>
                <a:sym typeface="Calibri"/>
              </a:defRPr>
            </a:pPr>
            <a:r>
              <a:t>From Web camera</a:t>
            </a:r>
          </a:p>
          <a:p>
            <a:pPr lvl="5" marL="1072753" indent="-173830" defTabSz="685800">
              <a:lnSpc>
                <a:spcPct val="96000"/>
              </a:lnSpc>
              <a:spcBef>
                <a:spcPts val="400"/>
              </a:spcBef>
              <a:buClr>
                <a:srgbClr val="4BACC6"/>
              </a:buClr>
              <a:buSzPct val="100000"/>
              <a:buChar char="▪"/>
              <a:defRPr sz="1600">
                <a:latin typeface="Calibri"/>
                <a:ea typeface="Calibri"/>
                <a:cs typeface="Calibri"/>
                <a:sym typeface="Calibri"/>
              </a:defRPr>
            </a:pPr>
            <a:r>
              <a:t>Video</a:t>
            </a:r>
          </a:p>
          <a:p>
            <a:pPr marL="324040" indent="-262318" defTabSz="685800">
              <a:lnSpc>
                <a:spcPct val="96000"/>
              </a:lnSpc>
              <a:spcBef>
                <a:spcPts val="400"/>
              </a:spcBef>
              <a:buSzTx/>
              <a:buNone/>
              <a:defRPr sz="1600">
                <a:latin typeface="Calibri"/>
                <a:ea typeface="Calibri"/>
                <a:cs typeface="Calibri"/>
                <a:sym typeface="Calibri"/>
              </a:defRPr>
            </a:pPr>
            <a:r>
              <a:t>Step-2: extracting brightness component through color space transform		</a:t>
            </a:r>
          </a:p>
          <a:p>
            <a:pPr marL="324040" indent="-262318" defTabSz="685800">
              <a:lnSpc>
                <a:spcPct val="96000"/>
              </a:lnSpc>
              <a:spcBef>
                <a:spcPts val="400"/>
              </a:spcBef>
              <a:buSzTx/>
              <a:buNone/>
              <a:defRPr sz="1600">
                <a:latin typeface="Calibri"/>
                <a:ea typeface="Calibri"/>
                <a:cs typeface="Calibri"/>
                <a:sym typeface="Calibri"/>
              </a:defRPr>
            </a:pPr>
            <a:r>
              <a:t>Step-3: Localize the Ear</a:t>
            </a:r>
          </a:p>
          <a:p>
            <a:pPr marL="324040" indent="-262318" defTabSz="685800">
              <a:lnSpc>
                <a:spcPct val="96000"/>
              </a:lnSpc>
              <a:spcBef>
                <a:spcPts val="400"/>
              </a:spcBef>
              <a:buSzTx/>
              <a:buNone/>
              <a:defRPr sz="1600">
                <a:latin typeface="Calibri"/>
                <a:ea typeface="Calibri"/>
                <a:cs typeface="Calibri"/>
                <a:sym typeface="Calibri"/>
              </a:defRPr>
            </a:pPr>
            <a:r>
              <a:t>Step-4: Resize the Localize area</a:t>
            </a:r>
          </a:p>
          <a:p>
            <a:pPr marL="324040" indent="-262318" defTabSz="685800">
              <a:lnSpc>
                <a:spcPct val="96000"/>
              </a:lnSpc>
              <a:spcBef>
                <a:spcPts val="400"/>
              </a:spcBef>
              <a:buSzTx/>
              <a:buNone/>
              <a:defRPr sz="1600">
                <a:latin typeface="Calibri"/>
                <a:ea typeface="Calibri"/>
                <a:cs typeface="Calibri"/>
                <a:sym typeface="Calibri"/>
              </a:defRPr>
            </a:pPr>
            <a:r>
              <a:t>Step-5: Convert into binary using  threshold function</a:t>
            </a:r>
          </a:p>
          <a:p>
            <a:pPr marL="324040" indent="-262318" defTabSz="685800">
              <a:lnSpc>
                <a:spcPct val="96000"/>
              </a:lnSpc>
              <a:spcBef>
                <a:spcPts val="400"/>
              </a:spcBef>
              <a:buSzTx/>
              <a:buNone/>
              <a:defRPr sz="1600">
                <a:latin typeface="Calibri"/>
                <a:ea typeface="Calibri"/>
                <a:cs typeface="Calibri"/>
                <a:sym typeface="Calibri"/>
              </a:defRPr>
            </a:pPr>
            <a:r>
              <a:t>Step-6: Detect Edges.</a:t>
            </a:r>
          </a:p>
          <a:p>
            <a:pPr marL="324040" indent="-262318" defTabSz="685800">
              <a:lnSpc>
                <a:spcPct val="96000"/>
              </a:lnSpc>
              <a:spcBef>
                <a:spcPts val="400"/>
              </a:spcBef>
              <a:buSzTx/>
              <a:buNone/>
              <a:defRPr sz="1600">
                <a:latin typeface="Calibri"/>
                <a:ea typeface="Calibri"/>
                <a:cs typeface="Calibri"/>
                <a:sym typeface="Calibri"/>
              </a:defRPr>
            </a:pPr>
            <a:r>
              <a:t>Step-7:  Extract feature of each edges</a:t>
            </a:r>
          </a:p>
          <a:p>
            <a:pPr marL="324040" indent="-262318" defTabSz="685800">
              <a:lnSpc>
                <a:spcPct val="96000"/>
              </a:lnSpc>
              <a:spcBef>
                <a:spcPts val="400"/>
              </a:spcBef>
              <a:buSzTx/>
              <a:buNone/>
              <a:defRPr sz="1600">
                <a:latin typeface="Calibri"/>
                <a:ea typeface="Calibri"/>
                <a:cs typeface="Calibri"/>
                <a:sym typeface="Calibri"/>
              </a:defRPr>
            </a:pPr>
            <a:r>
              <a:t>Step-8: Aggregate feature data in to dataset </a:t>
            </a:r>
          </a:p>
          <a:p>
            <a:pPr marL="324040" indent="-262318" defTabSz="685800">
              <a:lnSpc>
                <a:spcPct val="96000"/>
              </a:lnSpc>
              <a:spcBef>
                <a:spcPts val="400"/>
              </a:spcBef>
              <a:buSzTx/>
              <a:buNone/>
              <a:defRPr sz="1600">
                <a:latin typeface="Calibri"/>
                <a:ea typeface="Calibri"/>
                <a:cs typeface="Calibri"/>
                <a:sym typeface="Calibri"/>
              </a:defRPr>
            </a:pPr>
            <a:r>
              <a:t>Step-9:  Aggregated  features will be  used as an input to Neural Network</a:t>
            </a:r>
          </a:p>
          <a:p>
            <a:pPr marL="324040" indent="-262318" defTabSz="685800">
              <a:lnSpc>
                <a:spcPct val="96000"/>
              </a:lnSpc>
              <a:spcBef>
                <a:spcPts val="400"/>
              </a:spcBef>
              <a:buSzTx/>
              <a:buNone/>
              <a:defRPr sz="1600">
                <a:latin typeface="Calibri"/>
                <a:ea typeface="Calibri"/>
                <a:cs typeface="Calibri"/>
                <a:sym typeface="Calibri"/>
              </a:defRPr>
            </a:pPr>
            <a:r>
              <a:t>Step-10: Activate each neurons </a:t>
            </a:r>
          </a:p>
          <a:p>
            <a:pPr marL="324040" indent="-262318" defTabSz="685800">
              <a:lnSpc>
                <a:spcPct val="96000"/>
              </a:lnSpc>
              <a:spcBef>
                <a:spcPts val="400"/>
              </a:spcBef>
              <a:buSzTx/>
              <a:buNone/>
              <a:defRPr sz="1600">
                <a:latin typeface="Calibri"/>
                <a:ea typeface="Calibri"/>
                <a:cs typeface="Calibri"/>
                <a:sym typeface="Calibri"/>
              </a:defRPr>
            </a:pPr>
            <a:r>
              <a:t>Step-11: Repeat this until the output layer is reached.</a:t>
            </a:r>
          </a:p>
          <a:p>
            <a:pPr marL="717947" indent="-670322" defTabSz="685800">
              <a:lnSpc>
                <a:spcPct val="96000"/>
              </a:lnSpc>
              <a:spcBef>
                <a:spcPts val="400"/>
              </a:spcBef>
              <a:buSzTx/>
              <a:buNone/>
              <a:defRPr sz="1600">
                <a:latin typeface="Calibri"/>
                <a:ea typeface="Calibri"/>
                <a:cs typeface="Calibri"/>
                <a:sym typeface="Calibri"/>
              </a:defRPr>
            </a:pPr>
            <a:r>
              <a:t>Step-12: Compare the calculated output pattern to the desired target pattern and compute a </a:t>
            </a:r>
            <a:r>
              <a:rPr>
                <a:solidFill>
                  <a:srgbClr val="FF0000"/>
                </a:solidFill>
              </a:rPr>
              <a:t>error value</a:t>
            </a:r>
            <a:r>
              <a:t>.</a:t>
            </a:r>
          </a:p>
          <a:p>
            <a:pPr marL="717947" indent="-670322" defTabSz="685800">
              <a:lnSpc>
                <a:spcPct val="96000"/>
              </a:lnSpc>
              <a:spcBef>
                <a:spcPts val="400"/>
              </a:spcBef>
              <a:buSzTx/>
              <a:buNone/>
              <a:defRPr sz="1600">
                <a:latin typeface="Calibri"/>
                <a:ea typeface="Calibri"/>
                <a:cs typeface="Calibri"/>
                <a:sym typeface="Calibri"/>
              </a:defRPr>
            </a:pPr>
            <a:r>
              <a:t>Step-13: Change all weights values of each weight using the formula</a:t>
            </a:r>
          </a:p>
          <a:p>
            <a:pPr marL="150876" indent="-89154" defTabSz="685800">
              <a:lnSpc>
                <a:spcPct val="96000"/>
              </a:lnSpc>
              <a:spcBef>
                <a:spcPts val="400"/>
              </a:spcBef>
              <a:buSzTx/>
              <a:buNone/>
              <a:defRPr sz="1600">
                <a:latin typeface="Calibri"/>
                <a:ea typeface="Calibri"/>
                <a:cs typeface="Calibri"/>
                <a:sym typeface="Calibri"/>
              </a:defRPr>
            </a:pPr>
            <a:r>
              <a:t> 		Weight (old) + Learning Rate * Output Error * 	Output   (Neuron i) * Output (Neuron i + 1) * (1 – Output (Neuron i + 1))</a:t>
            </a:r>
          </a:p>
          <a:p>
            <a:pPr marL="150876" indent="-89154" defTabSz="685800">
              <a:lnSpc>
                <a:spcPct val="96000"/>
              </a:lnSpc>
              <a:spcBef>
                <a:spcPts val="400"/>
              </a:spcBef>
              <a:buSzTx/>
              <a:buNone/>
              <a:defRPr sz="1600">
                <a:latin typeface="Calibri"/>
                <a:ea typeface="Calibri"/>
                <a:cs typeface="Calibri"/>
                <a:sym typeface="Calibri"/>
              </a:defRPr>
            </a:pPr>
          </a:p>
          <a:p>
            <a:pPr marL="150876" indent="-89154" defTabSz="685800">
              <a:lnSpc>
                <a:spcPct val="96000"/>
              </a:lnSpc>
              <a:spcBef>
                <a:spcPts val="400"/>
              </a:spcBef>
              <a:buSzTx/>
              <a:buNone/>
              <a:defRPr sz="1600">
                <a:latin typeface="Calibri"/>
                <a:ea typeface="Calibri"/>
                <a:cs typeface="Calibri"/>
                <a:sym typeface="Calibri"/>
              </a:defRPr>
            </a:pPr>
            <a:r>
              <a:t>Step-14: Go to the first step.</a:t>
            </a:r>
          </a:p>
          <a:p>
            <a:pPr marL="150876" indent="-89154" defTabSz="685800">
              <a:lnSpc>
                <a:spcPct val="96000"/>
              </a:lnSpc>
              <a:spcBef>
                <a:spcPts val="400"/>
              </a:spcBef>
              <a:buSzTx/>
              <a:buNone/>
              <a:defRPr sz="1600">
                <a:latin typeface="Calibri"/>
                <a:ea typeface="Calibri"/>
                <a:cs typeface="Calibri"/>
                <a:sym typeface="Calibri"/>
              </a:defRPr>
            </a:pPr>
            <a:r>
              <a:t>Step-15: The algorithm end, if all output pattern</a:t>
            </a:r>
          </a:p>
          <a:p>
            <a:pPr marL="150876" indent="-89154" defTabSz="685800">
              <a:lnSpc>
                <a:spcPct val="96000"/>
              </a:lnSpc>
              <a:spcBef>
                <a:spcPts val="400"/>
              </a:spcBef>
              <a:buSzTx/>
              <a:buNone/>
              <a:defRPr sz="1600">
                <a:latin typeface="Calibri"/>
                <a:ea typeface="Calibri"/>
                <a:cs typeface="Calibri"/>
                <a:sym typeface="Calibri"/>
              </a:defRPr>
            </a:pPr>
            <a:r>
              <a:t>Step-16: Match their target pattern.</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18" name="Text Box 2"/>
          <p:cNvGrpSpPr/>
          <p:nvPr/>
        </p:nvGrpSpPr>
        <p:grpSpPr>
          <a:xfrm>
            <a:off x="2860675" y="3486149"/>
            <a:ext cx="781050" cy="539753"/>
            <a:chOff x="0" y="0"/>
            <a:chExt cx="781050" cy="539751"/>
          </a:xfrm>
        </p:grpSpPr>
        <p:sp>
          <p:nvSpPr>
            <p:cNvPr id="216" name="Rectangle"/>
            <p:cNvSpPr/>
            <p:nvPr/>
          </p:nvSpPr>
          <p:spPr>
            <a:xfrm>
              <a:off x="0" y="-1"/>
              <a:ext cx="781050" cy="539753"/>
            </a:xfrm>
            <a:prstGeom prst="rect">
              <a:avLst/>
            </a:prstGeom>
            <a:solidFill>
              <a:srgbClr val="FFFFFF"/>
            </a:solidFill>
            <a:ln w="31750" cap="flat">
              <a:solidFill>
                <a:srgbClr val="8064A2"/>
              </a:solidFill>
              <a:prstDash val="solid"/>
              <a:miter lim="800000"/>
            </a:ln>
            <a:effectLst/>
          </p:spPr>
          <p:txBody>
            <a:bodyPr wrap="square" lIns="50800" tIns="50800" rIns="50800" bIns="50800" numCol="1" anchor="ctr">
              <a:noAutofit/>
            </a:bodyPr>
            <a:lstStyle/>
            <a:p>
              <a:pPr defTabSz="914400">
                <a:defRPr sz="1800">
                  <a:latin typeface="Arial"/>
                  <a:ea typeface="Arial"/>
                  <a:cs typeface="Arial"/>
                  <a:sym typeface="Arial"/>
                </a:defRPr>
              </a:pPr>
            </a:p>
          </p:txBody>
        </p:sp>
        <p:sp>
          <p:nvSpPr>
            <p:cNvPr id="217" name="Test…"/>
            <p:cNvSpPr txBox="1"/>
            <p:nvPr/>
          </p:nvSpPr>
          <p:spPr>
            <a:xfrm>
              <a:off x="0" y="36892"/>
              <a:ext cx="781050" cy="4659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defTabSz="914400">
                <a:defRPr sz="1200">
                  <a:latin typeface="Times New Roman"/>
                  <a:ea typeface="Times New Roman"/>
                  <a:cs typeface="Times New Roman"/>
                  <a:sym typeface="Times New Roman"/>
                </a:defRPr>
              </a:pPr>
              <a:r>
                <a:t>Test </a:t>
              </a:r>
            </a:p>
            <a:p>
              <a:pPr defTabSz="914400">
                <a:defRPr sz="1200">
                  <a:latin typeface="Times New Roman"/>
                  <a:ea typeface="Times New Roman"/>
                  <a:cs typeface="Times New Roman"/>
                  <a:sym typeface="Times New Roman"/>
                </a:defRPr>
              </a:pPr>
              <a:r>
                <a:t>Image </a:t>
              </a:r>
            </a:p>
          </p:txBody>
        </p:sp>
      </p:grpSp>
      <p:grpSp>
        <p:nvGrpSpPr>
          <p:cNvPr id="221" name="Text Box 3"/>
          <p:cNvGrpSpPr/>
          <p:nvPr/>
        </p:nvGrpSpPr>
        <p:grpSpPr>
          <a:xfrm>
            <a:off x="3944936" y="3486149"/>
            <a:ext cx="782641" cy="539753"/>
            <a:chOff x="0" y="0"/>
            <a:chExt cx="782639" cy="539751"/>
          </a:xfrm>
        </p:grpSpPr>
        <p:sp>
          <p:nvSpPr>
            <p:cNvPr id="219" name="Rectangle"/>
            <p:cNvSpPr/>
            <p:nvPr/>
          </p:nvSpPr>
          <p:spPr>
            <a:xfrm>
              <a:off x="-1" y="-1"/>
              <a:ext cx="782640" cy="539753"/>
            </a:xfrm>
            <a:prstGeom prst="rect">
              <a:avLst/>
            </a:prstGeom>
            <a:solidFill>
              <a:srgbClr val="FFFFFF"/>
            </a:solidFill>
            <a:ln w="31750" cap="flat">
              <a:solidFill>
                <a:srgbClr val="C0504D"/>
              </a:solidFill>
              <a:prstDash val="solid"/>
              <a:miter lim="800000"/>
            </a:ln>
            <a:effectLst/>
          </p:spPr>
          <p:txBody>
            <a:bodyPr wrap="square" lIns="50800" tIns="50800" rIns="50800" bIns="50800" numCol="1" anchor="ctr">
              <a:noAutofit/>
            </a:bodyPr>
            <a:lstStyle/>
            <a:p>
              <a:pPr defTabSz="914400">
                <a:defRPr sz="1800">
                  <a:latin typeface="Arial"/>
                  <a:ea typeface="Arial"/>
                  <a:cs typeface="Arial"/>
                  <a:sym typeface="Arial"/>
                </a:defRPr>
              </a:pPr>
            </a:p>
          </p:txBody>
        </p:sp>
        <p:sp>
          <p:nvSpPr>
            <p:cNvPr id="220" name="Gray Scaling"/>
            <p:cNvSpPr txBox="1"/>
            <p:nvPr/>
          </p:nvSpPr>
          <p:spPr>
            <a:xfrm>
              <a:off x="-1" y="36892"/>
              <a:ext cx="782640" cy="4659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defTabSz="914400">
                <a:defRPr sz="1200">
                  <a:latin typeface="Times New Roman"/>
                  <a:ea typeface="Times New Roman"/>
                  <a:cs typeface="Times New Roman"/>
                  <a:sym typeface="Times New Roman"/>
                </a:defRPr>
              </a:lvl1pPr>
            </a:lstStyle>
            <a:p>
              <a:pPr/>
              <a:r>
                <a:t>Gray Scaling</a:t>
              </a:r>
            </a:p>
          </p:txBody>
        </p:sp>
      </p:grpSp>
      <p:sp>
        <p:nvSpPr>
          <p:cNvPr id="222" name="AutoShape 4"/>
          <p:cNvSpPr/>
          <p:nvPr/>
        </p:nvSpPr>
        <p:spPr>
          <a:xfrm>
            <a:off x="3622675" y="3697288"/>
            <a:ext cx="322265" cy="2"/>
          </a:xfrm>
          <a:prstGeom prst="line">
            <a:avLst/>
          </a:prstGeom>
          <a:ln w="31750">
            <a:solidFill>
              <a:srgbClr val="8064A2"/>
            </a:solidFill>
            <a:tailEnd type="triangle"/>
          </a:ln>
        </p:spPr>
        <p:txBody>
          <a:bodyPr lIns="45718" tIns="45718" rIns="45718" bIns="45718"/>
          <a:lstStyle/>
          <a:p>
            <a:pPr/>
          </a:p>
        </p:txBody>
      </p:sp>
      <p:sp>
        <p:nvSpPr>
          <p:cNvPr id="223" name="AutoShape 5"/>
          <p:cNvSpPr/>
          <p:nvPr/>
        </p:nvSpPr>
        <p:spPr>
          <a:xfrm>
            <a:off x="4718050" y="3697288"/>
            <a:ext cx="293690" cy="2"/>
          </a:xfrm>
          <a:prstGeom prst="line">
            <a:avLst/>
          </a:prstGeom>
          <a:ln w="31750">
            <a:solidFill>
              <a:srgbClr val="C0504D"/>
            </a:solidFill>
            <a:tailEnd type="triangle"/>
          </a:ln>
        </p:spPr>
        <p:txBody>
          <a:bodyPr lIns="45718" tIns="45718" rIns="45718" bIns="45718"/>
          <a:lstStyle/>
          <a:p>
            <a:pPr/>
          </a:p>
        </p:txBody>
      </p:sp>
      <p:sp>
        <p:nvSpPr>
          <p:cNvPr id="224" name="AutoShape 6"/>
          <p:cNvSpPr/>
          <p:nvPr/>
        </p:nvSpPr>
        <p:spPr>
          <a:xfrm>
            <a:off x="5799136" y="3686175"/>
            <a:ext cx="293689" cy="1590"/>
          </a:xfrm>
          <a:prstGeom prst="line">
            <a:avLst/>
          </a:prstGeom>
          <a:ln w="31750">
            <a:solidFill>
              <a:srgbClr val="F79646"/>
            </a:solidFill>
            <a:tailEnd type="triangle"/>
          </a:ln>
        </p:spPr>
        <p:txBody>
          <a:bodyPr lIns="45718" tIns="45718" rIns="45718" bIns="45718"/>
          <a:lstStyle/>
          <a:p>
            <a:pPr/>
          </a:p>
        </p:txBody>
      </p:sp>
      <p:grpSp>
        <p:nvGrpSpPr>
          <p:cNvPr id="227" name="Text Box 7"/>
          <p:cNvGrpSpPr/>
          <p:nvPr/>
        </p:nvGrpSpPr>
        <p:grpSpPr>
          <a:xfrm>
            <a:off x="5022850" y="3420381"/>
            <a:ext cx="766766" cy="542704"/>
            <a:chOff x="0" y="0"/>
            <a:chExt cx="766765" cy="542703"/>
          </a:xfrm>
        </p:grpSpPr>
        <p:sp>
          <p:nvSpPr>
            <p:cNvPr id="225" name="Rectangle"/>
            <p:cNvSpPr/>
            <p:nvPr/>
          </p:nvSpPr>
          <p:spPr>
            <a:xfrm>
              <a:off x="0" y="46719"/>
              <a:ext cx="766766" cy="449266"/>
            </a:xfrm>
            <a:prstGeom prst="rect">
              <a:avLst/>
            </a:prstGeom>
            <a:solidFill>
              <a:srgbClr val="FFFFFF"/>
            </a:solidFill>
            <a:ln w="31750" cap="flat">
              <a:solidFill>
                <a:srgbClr val="F79646"/>
              </a:solidFill>
              <a:prstDash val="solid"/>
              <a:miter lim="800000"/>
            </a:ln>
            <a:effectLst/>
          </p:spPr>
          <p:txBody>
            <a:bodyPr wrap="square" lIns="50800" tIns="50800" rIns="50800" bIns="50800" numCol="1" anchor="ctr">
              <a:noAutofit/>
            </a:bodyPr>
            <a:lstStyle/>
            <a:p>
              <a:pPr defTabSz="914400">
                <a:defRPr sz="1800">
                  <a:latin typeface="Arial"/>
                  <a:ea typeface="Arial"/>
                  <a:cs typeface="Arial"/>
                  <a:sym typeface="Arial"/>
                </a:defRPr>
              </a:pPr>
            </a:p>
          </p:txBody>
        </p:sp>
        <p:sp>
          <p:nvSpPr>
            <p:cNvPr id="226" name="Ear Localize"/>
            <p:cNvSpPr txBox="1"/>
            <p:nvPr/>
          </p:nvSpPr>
          <p:spPr>
            <a:xfrm>
              <a:off x="0" y="-1"/>
              <a:ext cx="766766" cy="5427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defTabSz="914400">
                <a:defRPr sz="1100">
                  <a:latin typeface="Times New Roman"/>
                  <a:ea typeface="Times New Roman"/>
                  <a:cs typeface="Times New Roman"/>
                  <a:sym typeface="Times New Roman"/>
                </a:defRPr>
              </a:pPr>
            </a:p>
            <a:p>
              <a:pPr defTabSz="914400">
                <a:defRPr sz="1100">
                  <a:latin typeface="Times New Roman"/>
                  <a:ea typeface="Times New Roman"/>
                  <a:cs typeface="Times New Roman"/>
                  <a:sym typeface="Times New Roman"/>
                </a:defRPr>
              </a:pPr>
              <a:r>
                <a:t>Ear Localize </a:t>
              </a:r>
            </a:p>
          </p:txBody>
        </p:sp>
      </p:grpSp>
      <p:grpSp>
        <p:nvGrpSpPr>
          <p:cNvPr id="230" name="Text Box 12"/>
          <p:cNvGrpSpPr/>
          <p:nvPr/>
        </p:nvGrpSpPr>
        <p:grpSpPr>
          <a:xfrm>
            <a:off x="6099172" y="3516313"/>
            <a:ext cx="661993" cy="344491"/>
            <a:chOff x="0" y="0"/>
            <a:chExt cx="661992" cy="344489"/>
          </a:xfrm>
        </p:grpSpPr>
        <p:sp>
          <p:nvSpPr>
            <p:cNvPr id="228" name="Rectangle"/>
            <p:cNvSpPr/>
            <p:nvPr/>
          </p:nvSpPr>
          <p:spPr>
            <a:xfrm>
              <a:off x="-1" y="-1"/>
              <a:ext cx="661993" cy="344490"/>
            </a:xfrm>
            <a:prstGeom prst="rect">
              <a:avLst/>
            </a:prstGeom>
            <a:solidFill>
              <a:srgbClr val="FFFFFF"/>
            </a:solidFill>
            <a:ln w="31750" cap="flat">
              <a:solidFill>
                <a:srgbClr val="4F81BD"/>
              </a:solidFill>
              <a:prstDash val="solid"/>
              <a:miter lim="800000"/>
            </a:ln>
            <a:effectLst/>
          </p:spPr>
          <p:txBody>
            <a:bodyPr wrap="square" lIns="50800" tIns="50800" rIns="50800" bIns="50800" numCol="1" anchor="ctr">
              <a:noAutofit/>
            </a:bodyPr>
            <a:lstStyle/>
            <a:p>
              <a:pPr defTabSz="914400">
                <a:defRPr sz="1800">
                  <a:latin typeface="Arial"/>
                  <a:ea typeface="Arial"/>
                  <a:cs typeface="Arial"/>
                  <a:sym typeface="Arial"/>
                </a:defRPr>
              </a:pPr>
            </a:p>
          </p:txBody>
        </p:sp>
        <p:sp>
          <p:nvSpPr>
            <p:cNvPr id="229" name="Resize"/>
            <p:cNvSpPr txBox="1"/>
            <p:nvPr/>
          </p:nvSpPr>
          <p:spPr>
            <a:xfrm>
              <a:off x="-1" y="34510"/>
              <a:ext cx="661993" cy="2754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defTabSz="914400">
                <a:defRPr sz="1200">
                  <a:latin typeface="Times New Roman"/>
                  <a:ea typeface="Times New Roman"/>
                  <a:cs typeface="Times New Roman"/>
                  <a:sym typeface="Times New Roman"/>
                </a:defRPr>
              </a:lvl1pPr>
            </a:lstStyle>
            <a:p>
              <a:pPr/>
              <a:r>
                <a:t>Resize </a:t>
              </a:r>
            </a:p>
          </p:txBody>
        </p:sp>
      </p:grpSp>
      <p:sp>
        <p:nvSpPr>
          <p:cNvPr id="231" name="AutoShape 13"/>
          <p:cNvSpPr/>
          <p:nvPr/>
        </p:nvSpPr>
        <p:spPr>
          <a:xfrm>
            <a:off x="6761161" y="3687763"/>
            <a:ext cx="274639" cy="2"/>
          </a:xfrm>
          <a:prstGeom prst="line">
            <a:avLst/>
          </a:prstGeom>
          <a:ln w="31750">
            <a:solidFill>
              <a:srgbClr val="4F81BD"/>
            </a:solidFill>
            <a:tailEnd type="triangle"/>
          </a:ln>
        </p:spPr>
        <p:txBody>
          <a:bodyPr lIns="45718" tIns="45718" rIns="45718" bIns="45718"/>
          <a:lstStyle/>
          <a:p>
            <a:pPr/>
          </a:p>
        </p:txBody>
      </p:sp>
      <p:grpSp>
        <p:nvGrpSpPr>
          <p:cNvPr id="234" name="Text Box 14"/>
          <p:cNvGrpSpPr/>
          <p:nvPr/>
        </p:nvGrpSpPr>
        <p:grpSpPr>
          <a:xfrm>
            <a:off x="7032625" y="3410856"/>
            <a:ext cx="828675" cy="542704"/>
            <a:chOff x="0" y="0"/>
            <a:chExt cx="828675" cy="542703"/>
          </a:xfrm>
        </p:grpSpPr>
        <p:sp>
          <p:nvSpPr>
            <p:cNvPr id="232" name="Rectangle"/>
            <p:cNvSpPr/>
            <p:nvPr/>
          </p:nvSpPr>
          <p:spPr>
            <a:xfrm>
              <a:off x="0" y="46719"/>
              <a:ext cx="828675" cy="449266"/>
            </a:xfrm>
            <a:prstGeom prst="rect">
              <a:avLst/>
            </a:prstGeom>
            <a:solidFill>
              <a:srgbClr val="FFFFFF"/>
            </a:solidFill>
            <a:ln w="31750" cap="flat">
              <a:solidFill>
                <a:srgbClr val="8064A2"/>
              </a:solidFill>
              <a:prstDash val="solid"/>
              <a:miter lim="800000"/>
            </a:ln>
            <a:effectLst/>
          </p:spPr>
          <p:txBody>
            <a:bodyPr wrap="square" lIns="50800" tIns="50800" rIns="50800" bIns="50800" numCol="1" anchor="ctr">
              <a:noAutofit/>
            </a:bodyPr>
            <a:lstStyle/>
            <a:p>
              <a:pPr defTabSz="914400">
                <a:defRPr sz="1800">
                  <a:latin typeface="Arial"/>
                  <a:ea typeface="Arial"/>
                  <a:cs typeface="Arial"/>
                  <a:sym typeface="Arial"/>
                </a:defRPr>
              </a:pPr>
            </a:p>
          </p:txBody>
        </p:sp>
        <p:sp>
          <p:nvSpPr>
            <p:cNvPr id="233" name="Convert in…"/>
            <p:cNvSpPr txBox="1"/>
            <p:nvPr/>
          </p:nvSpPr>
          <p:spPr>
            <a:xfrm>
              <a:off x="0" y="-1"/>
              <a:ext cx="828675" cy="5427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defTabSz="914400">
                <a:defRPr sz="1100">
                  <a:latin typeface="Times New Roman"/>
                  <a:ea typeface="Times New Roman"/>
                  <a:cs typeface="Times New Roman"/>
                  <a:sym typeface="Times New Roman"/>
                </a:defRPr>
              </a:pPr>
            </a:p>
            <a:p>
              <a:pPr defTabSz="914400">
                <a:defRPr sz="1100">
                  <a:latin typeface="Times New Roman"/>
                  <a:ea typeface="Times New Roman"/>
                  <a:cs typeface="Times New Roman"/>
                  <a:sym typeface="Times New Roman"/>
                </a:defRPr>
              </a:pPr>
              <a:r>
                <a:t>Convert in </a:t>
              </a:r>
            </a:p>
            <a:p>
              <a:pPr defTabSz="914400">
                <a:defRPr sz="1100">
                  <a:latin typeface="Times New Roman"/>
                  <a:ea typeface="Times New Roman"/>
                  <a:cs typeface="Times New Roman"/>
                  <a:sym typeface="Times New Roman"/>
                </a:defRPr>
              </a:pPr>
              <a:r>
                <a:t>Binary</a:t>
              </a:r>
            </a:p>
          </p:txBody>
        </p:sp>
      </p:grpSp>
      <p:sp>
        <p:nvSpPr>
          <p:cNvPr id="235" name="AutoShape 15"/>
          <p:cNvSpPr/>
          <p:nvPr/>
        </p:nvSpPr>
        <p:spPr>
          <a:xfrm>
            <a:off x="7481888" y="3906838"/>
            <a:ext cx="2" cy="222252"/>
          </a:xfrm>
          <a:prstGeom prst="line">
            <a:avLst/>
          </a:prstGeom>
          <a:ln w="31750">
            <a:solidFill>
              <a:srgbClr val="8064A2"/>
            </a:solidFill>
            <a:tailEnd type="triangle"/>
          </a:ln>
        </p:spPr>
        <p:txBody>
          <a:bodyPr lIns="45718" tIns="45718" rIns="45718" bIns="45718"/>
          <a:lstStyle/>
          <a:p>
            <a:pPr/>
          </a:p>
        </p:txBody>
      </p:sp>
      <p:grpSp>
        <p:nvGrpSpPr>
          <p:cNvPr id="238" name="Text Box 16"/>
          <p:cNvGrpSpPr/>
          <p:nvPr/>
        </p:nvGrpSpPr>
        <p:grpSpPr>
          <a:xfrm>
            <a:off x="7035800" y="4129089"/>
            <a:ext cx="825500" cy="447677"/>
            <a:chOff x="0" y="0"/>
            <a:chExt cx="825500" cy="447676"/>
          </a:xfrm>
        </p:grpSpPr>
        <p:sp>
          <p:nvSpPr>
            <p:cNvPr id="236" name="Rectangle"/>
            <p:cNvSpPr/>
            <p:nvPr/>
          </p:nvSpPr>
          <p:spPr>
            <a:xfrm>
              <a:off x="0" y="-1"/>
              <a:ext cx="825500" cy="447678"/>
            </a:xfrm>
            <a:prstGeom prst="rect">
              <a:avLst/>
            </a:prstGeom>
            <a:solidFill>
              <a:srgbClr val="FFFFFF"/>
            </a:solidFill>
            <a:ln w="31750" cap="flat">
              <a:solidFill>
                <a:srgbClr val="C0504D"/>
              </a:solidFill>
              <a:prstDash val="solid"/>
              <a:miter lim="800000"/>
            </a:ln>
            <a:effectLst/>
          </p:spPr>
          <p:txBody>
            <a:bodyPr wrap="square" lIns="50800" tIns="50800" rIns="50800" bIns="50800" numCol="1" anchor="ctr">
              <a:noAutofit/>
            </a:bodyPr>
            <a:lstStyle/>
            <a:p>
              <a:pPr defTabSz="914400">
                <a:defRPr sz="1800">
                  <a:latin typeface="Arial"/>
                  <a:ea typeface="Arial"/>
                  <a:cs typeface="Arial"/>
                  <a:sym typeface="Arial"/>
                </a:defRPr>
              </a:pPr>
            </a:p>
          </p:txBody>
        </p:sp>
        <p:sp>
          <p:nvSpPr>
            <p:cNvPr id="237" name="Edge Detection"/>
            <p:cNvSpPr txBox="1"/>
            <p:nvPr/>
          </p:nvSpPr>
          <p:spPr>
            <a:xfrm>
              <a:off x="0" y="28684"/>
              <a:ext cx="825500" cy="3903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defTabSz="914400">
                <a:defRPr sz="1100">
                  <a:latin typeface="Times New Roman"/>
                  <a:ea typeface="Times New Roman"/>
                  <a:cs typeface="Times New Roman"/>
                  <a:sym typeface="Times New Roman"/>
                </a:defRPr>
              </a:lvl1pPr>
            </a:lstStyle>
            <a:p>
              <a:pPr/>
              <a:r>
                <a:t>Edge Detection</a:t>
              </a:r>
            </a:p>
          </p:txBody>
        </p:sp>
      </p:grpSp>
      <p:grpSp>
        <p:nvGrpSpPr>
          <p:cNvPr id="241" name="Text Box 20"/>
          <p:cNvGrpSpPr/>
          <p:nvPr/>
        </p:nvGrpSpPr>
        <p:grpSpPr>
          <a:xfrm>
            <a:off x="6353175" y="5144404"/>
            <a:ext cx="766766" cy="695105"/>
            <a:chOff x="0" y="0"/>
            <a:chExt cx="766765" cy="695103"/>
          </a:xfrm>
        </p:grpSpPr>
        <p:sp>
          <p:nvSpPr>
            <p:cNvPr id="239" name="Rectangle"/>
            <p:cNvSpPr/>
            <p:nvPr/>
          </p:nvSpPr>
          <p:spPr>
            <a:xfrm>
              <a:off x="0" y="122920"/>
              <a:ext cx="766766" cy="449265"/>
            </a:xfrm>
            <a:prstGeom prst="rect">
              <a:avLst/>
            </a:prstGeom>
            <a:solidFill>
              <a:srgbClr val="FFFFFF"/>
            </a:solidFill>
            <a:ln w="31750" cap="flat">
              <a:solidFill>
                <a:srgbClr val="9BBB59"/>
              </a:solidFill>
              <a:prstDash val="solid"/>
              <a:miter lim="800000"/>
            </a:ln>
            <a:effectLst/>
          </p:spPr>
          <p:txBody>
            <a:bodyPr wrap="square" lIns="50800" tIns="50800" rIns="50800" bIns="50800" numCol="1" anchor="ctr">
              <a:noAutofit/>
            </a:bodyPr>
            <a:lstStyle/>
            <a:p>
              <a:pPr defTabSz="914400">
                <a:defRPr sz="1800">
                  <a:latin typeface="Arial"/>
                  <a:ea typeface="Arial"/>
                  <a:cs typeface="Arial"/>
                  <a:sym typeface="Arial"/>
                </a:defRPr>
              </a:pPr>
            </a:p>
          </p:txBody>
        </p:sp>
        <p:sp>
          <p:nvSpPr>
            <p:cNvPr id="240" name="Ear Localization"/>
            <p:cNvSpPr txBox="1"/>
            <p:nvPr/>
          </p:nvSpPr>
          <p:spPr>
            <a:xfrm>
              <a:off x="0" y="0"/>
              <a:ext cx="766766" cy="6951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defTabSz="914400">
                <a:defRPr sz="1100">
                  <a:latin typeface="Times New Roman"/>
                  <a:ea typeface="Times New Roman"/>
                  <a:cs typeface="Times New Roman"/>
                  <a:sym typeface="Times New Roman"/>
                </a:defRPr>
              </a:pPr>
            </a:p>
            <a:p>
              <a:pPr defTabSz="914400">
                <a:defRPr sz="1100">
                  <a:latin typeface="Times New Roman"/>
                  <a:ea typeface="Times New Roman"/>
                  <a:cs typeface="Times New Roman"/>
                  <a:sym typeface="Times New Roman"/>
                </a:defRPr>
              </a:pPr>
              <a:r>
                <a:t>Ear Localization</a:t>
              </a:r>
            </a:p>
          </p:txBody>
        </p:sp>
      </p:grpSp>
      <p:sp>
        <p:nvSpPr>
          <p:cNvPr id="242" name="AutoShape 23"/>
          <p:cNvSpPr/>
          <p:nvPr/>
        </p:nvSpPr>
        <p:spPr>
          <a:xfrm>
            <a:off x="7446961" y="4619713"/>
            <a:ext cx="2" cy="876937"/>
          </a:xfrm>
          <a:prstGeom prst="line">
            <a:avLst/>
          </a:prstGeom>
          <a:ln w="31750">
            <a:solidFill>
              <a:srgbClr val="C0504D"/>
            </a:solidFill>
          </a:ln>
        </p:spPr>
        <p:txBody>
          <a:bodyPr lIns="45718" tIns="45718" rIns="45718" bIns="45718"/>
          <a:lstStyle/>
          <a:p>
            <a:pPr/>
          </a:p>
        </p:txBody>
      </p:sp>
      <p:sp>
        <p:nvSpPr>
          <p:cNvPr id="243" name="AutoShape 25"/>
          <p:cNvSpPr/>
          <p:nvPr/>
        </p:nvSpPr>
        <p:spPr>
          <a:xfrm flipH="1">
            <a:off x="7119936" y="5495926"/>
            <a:ext cx="306389" cy="2"/>
          </a:xfrm>
          <a:prstGeom prst="line">
            <a:avLst/>
          </a:prstGeom>
          <a:ln w="31750">
            <a:solidFill>
              <a:srgbClr val="C0504D"/>
            </a:solidFill>
            <a:tailEnd type="triangle"/>
          </a:ln>
        </p:spPr>
        <p:txBody>
          <a:bodyPr lIns="45718" tIns="45718" rIns="45718" bIns="45718"/>
          <a:lstStyle/>
          <a:p>
            <a:pPr/>
          </a:p>
        </p:txBody>
      </p:sp>
      <p:sp>
        <p:nvSpPr>
          <p:cNvPr id="244" name="AutoShape 27"/>
          <p:cNvSpPr/>
          <p:nvPr/>
        </p:nvSpPr>
        <p:spPr>
          <a:xfrm flipH="1">
            <a:off x="5824537" y="5486401"/>
            <a:ext cx="531954" cy="2"/>
          </a:xfrm>
          <a:prstGeom prst="line">
            <a:avLst/>
          </a:prstGeom>
          <a:ln w="31750">
            <a:solidFill>
              <a:srgbClr val="9BBB59"/>
            </a:solidFill>
            <a:tailEnd type="triangle"/>
          </a:ln>
        </p:spPr>
        <p:txBody>
          <a:bodyPr lIns="45718" tIns="45718" rIns="45718" bIns="45718"/>
          <a:lstStyle/>
          <a:p>
            <a:pPr/>
          </a:p>
        </p:txBody>
      </p:sp>
      <p:grpSp>
        <p:nvGrpSpPr>
          <p:cNvPr id="247" name="Text Box 28"/>
          <p:cNvGrpSpPr/>
          <p:nvPr/>
        </p:nvGrpSpPr>
        <p:grpSpPr>
          <a:xfrm>
            <a:off x="4752975" y="5264151"/>
            <a:ext cx="1069975" cy="447677"/>
            <a:chOff x="0" y="0"/>
            <a:chExt cx="1069975" cy="447676"/>
          </a:xfrm>
        </p:grpSpPr>
        <p:sp>
          <p:nvSpPr>
            <p:cNvPr id="245" name="Rectangle"/>
            <p:cNvSpPr/>
            <p:nvPr/>
          </p:nvSpPr>
          <p:spPr>
            <a:xfrm>
              <a:off x="0" y="-1"/>
              <a:ext cx="1069975" cy="447678"/>
            </a:xfrm>
            <a:prstGeom prst="rect">
              <a:avLst/>
            </a:prstGeom>
            <a:solidFill>
              <a:srgbClr val="FFFFFF"/>
            </a:solidFill>
            <a:ln w="31750" cap="flat">
              <a:solidFill>
                <a:srgbClr val="C0504D"/>
              </a:solidFill>
              <a:prstDash val="solid"/>
              <a:miter lim="800000"/>
            </a:ln>
            <a:effectLst/>
          </p:spPr>
          <p:txBody>
            <a:bodyPr wrap="square" lIns="50800" tIns="50800" rIns="50800" bIns="50800" numCol="1" anchor="ctr">
              <a:noAutofit/>
            </a:bodyPr>
            <a:lstStyle/>
            <a:p>
              <a:pPr defTabSz="914400">
                <a:defRPr sz="1800">
                  <a:latin typeface="Arial"/>
                  <a:ea typeface="Arial"/>
                  <a:cs typeface="Arial"/>
                  <a:sym typeface="Arial"/>
                </a:defRPr>
              </a:pPr>
            </a:p>
          </p:txBody>
        </p:sp>
        <p:sp>
          <p:nvSpPr>
            <p:cNvPr id="246" name="Match Image"/>
            <p:cNvSpPr txBox="1"/>
            <p:nvPr/>
          </p:nvSpPr>
          <p:spPr>
            <a:xfrm>
              <a:off x="0" y="104884"/>
              <a:ext cx="1069975" cy="2379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defTabSz="914400">
                <a:defRPr sz="1100">
                  <a:latin typeface="Times New Roman"/>
                  <a:ea typeface="Times New Roman"/>
                  <a:cs typeface="Times New Roman"/>
                  <a:sym typeface="Times New Roman"/>
                </a:defRPr>
              </a:lvl1pPr>
            </a:lstStyle>
            <a:p>
              <a:pPr/>
              <a:r>
                <a:t>Match Image</a:t>
              </a:r>
            </a:p>
          </p:txBody>
        </p:sp>
      </p:grpSp>
      <p:grpSp>
        <p:nvGrpSpPr>
          <p:cNvPr id="251" name="AutoShape 29"/>
          <p:cNvGrpSpPr/>
          <p:nvPr/>
        </p:nvGrpSpPr>
        <p:grpSpPr>
          <a:xfrm>
            <a:off x="4035422" y="4614863"/>
            <a:ext cx="1031882" cy="430216"/>
            <a:chOff x="-1" y="-1"/>
            <a:chExt cx="1031881" cy="430215"/>
          </a:xfrm>
        </p:grpSpPr>
        <p:sp>
          <p:nvSpPr>
            <p:cNvPr id="248" name="Shape"/>
            <p:cNvSpPr/>
            <p:nvPr/>
          </p:nvSpPr>
          <p:spPr>
            <a:xfrm>
              <a:off x="-2" y="-2"/>
              <a:ext cx="1031882" cy="430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914400">
                <a:defRPr sz="1800">
                  <a:latin typeface="Arial"/>
                  <a:ea typeface="Arial"/>
                  <a:cs typeface="Arial"/>
                  <a:sym typeface="Arial"/>
                </a:defRPr>
              </a:pPr>
            </a:p>
          </p:txBody>
        </p:sp>
        <p:sp>
          <p:nvSpPr>
            <p:cNvPr id="249" name="Shape"/>
            <p:cNvSpPr/>
            <p:nvPr/>
          </p:nvSpPr>
          <p:spPr>
            <a:xfrm>
              <a:off x="-2" y="-2"/>
              <a:ext cx="1031882" cy="430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31750" cap="flat">
              <a:solidFill>
                <a:srgbClr val="8064A2"/>
              </a:solidFill>
              <a:prstDash val="solid"/>
              <a:round/>
            </a:ln>
            <a:effectLst/>
          </p:spPr>
          <p:txBody>
            <a:bodyPr wrap="square" lIns="50800" tIns="50800" rIns="50800" bIns="50800" numCol="1" anchor="ctr">
              <a:noAutofit/>
            </a:bodyPr>
            <a:lstStyle/>
            <a:p>
              <a:pPr defTabSz="914400">
                <a:defRPr sz="1800">
                  <a:latin typeface="Arial"/>
                  <a:ea typeface="Arial"/>
                  <a:cs typeface="Arial"/>
                  <a:sym typeface="Arial"/>
                </a:defRPr>
              </a:pPr>
            </a:p>
          </p:txBody>
        </p:sp>
        <p:sp>
          <p:nvSpPr>
            <p:cNvPr id="250" name="Train Dataset"/>
            <p:cNvSpPr txBox="1"/>
            <p:nvPr/>
          </p:nvSpPr>
          <p:spPr>
            <a:xfrm>
              <a:off x="0" y="132004"/>
              <a:ext cx="1031878" cy="2379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defTabSz="914400">
                <a:defRPr sz="1100">
                  <a:latin typeface="Times New Roman"/>
                  <a:ea typeface="Times New Roman"/>
                  <a:cs typeface="Times New Roman"/>
                  <a:sym typeface="Times New Roman"/>
                </a:defRPr>
              </a:lvl1pPr>
            </a:lstStyle>
            <a:p>
              <a:pPr/>
              <a:r>
                <a:t>Train Dataset</a:t>
              </a:r>
            </a:p>
          </p:txBody>
        </p:sp>
      </p:grpSp>
      <p:sp>
        <p:nvSpPr>
          <p:cNvPr id="252" name="AutoShape 30"/>
          <p:cNvSpPr/>
          <p:nvPr/>
        </p:nvSpPr>
        <p:spPr>
          <a:xfrm flipH="1" flipV="1">
            <a:off x="4527548" y="5045076"/>
            <a:ext cx="225427" cy="219077"/>
          </a:xfrm>
          <a:prstGeom prst="line">
            <a:avLst/>
          </a:prstGeom>
          <a:ln w="31750">
            <a:solidFill>
              <a:srgbClr val="C0504D"/>
            </a:solidFill>
            <a:tailEnd type="triangle"/>
          </a:ln>
        </p:spPr>
        <p:txBody>
          <a:bodyPr lIns="45718" tIns="45718" rIns="45718" bIns="45718"/>
          <a:lstStyle/>
          <a:p>
            <a:pPr/>
          </a:p>
        </p:txBody>
      </p:sp>
      <p:grpSp>
        <p:nvGrpSpPr>
          <p:cNvPr id="255" name="Text Box 32"/>
          <p:cNvGrpSpPr/>
          <p:nvPr/>
        </p:nvGrpSpPr>
        <p:grpSpPr>
          <a:xfrm>
            <a:off x="3187698" y="6501447"/>
            <a:ext cx="1023917" cy="567059"/>
            <a:chOff x="-1" y="-1"/>
            <a:chExt cx="1023915" cy="567058"/>
          </a:xfrm>
        </p:grpSpPr>
        <p:sp>
          <p:nvSpPr>
            <p:cNvPr id="253" name="Rectangle"/>
            <p:cNvSpPr/>
            <p:nvPr/>
          </p:nvSpPr>
          <p:spPr>
            <a:xfrm>
              <a:off x="-2" y="-2"/>
              <a:ext cx="1023917" cy="567059"/>
            </a:xfrm>
            <a:prstGeom prst="rect">
              <a:avLst/>
            </a:prstGeom>
            <a:solidFill>
              <a:srgbClr val="FFFFFF"/>
            </a:solidFill>
            <a:ln w="31750" cap="flat">
              <a:solidFill>
                <a:srgbClr val="8064A2"/>
              </a:solidFill>
              <a:prstDash val="solid"/>
              <a:miter lim="800000"/>
            </a:ln>
            <a:effectLst/>
          </p:spPr>
          <p:txBody>
            <a:bodyPr wrap="square" lIns="50800" tIns="50800" rIns="50800" bIns="50800" numCol="1" anchor="ctr">
              <a:noAutofit/>
            </a:bodyPr>
            <a:lstStyle/>
            <a:p>
              <a:pPr defTabSz="914400">
                <a:defRPr sz="1800">
                  <a:latin typeface="Arial"/>
                  <a:ea typeface="Arial"/>
                  <a:cs typeface="Arial"/>
                  <a:sym typeface="Arial"/>
                </a:defRPr>
              </a:pPr>
            </a:p>
          </p:txBody>
        </p:sp>
        <p:sp>
          <p:nvSpPr>
            <p:cNvPr id="254" name="Both Person Are Same"/>
            <p:cNvSpPr txBox="1"/>
            <p:nvPr/>
          </p:nvSpPr>
          <p:spPr>
            <a:xfrm>
              <a:off x="-2" y="88374"/>
              <a:ext cx="1023917" cy="3903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defTabSz="914400">
                <a:defRPr sz="1100">
                  <a:latin typeface="Times New Roman"/>
                  <a:ea typeface="Times New Roman"/>
                  <a:cs typeface="Times New Roman"/>
                  <a:sym typeface="Times New Roman"/>
                </a:defRPr>
              </a:lvl1pPr>
            </a:lstStyle>
            <a:p>
              <a:pPr/>
              <a:r>
                <a:t>Both Person Are Same</a:t>
              </a:r>
            </a:p>
          </p:txBody>
        </p:sp>
      </p:grpSp>
      <p:grpSp>
        <p:nvGrpSpPr>
          <p:cNvPr id="258" name="Text Box 33"/>
          <p:cNvGrpSpPr/>
          <p:nvPr/>
        </p:nvGrpSpPr>
        <p:grpSpPr>
          <a:xfrm>
            <a:off x="4749909" y="7566341"/>
            <a:ext cx="1108344" cy="490222"/>
            <a:chOff x="-1" y="0"/>
            <a:chExt cx="1108343" cy="490220"/>
          </a:xfrm>
        </p:grpSpPr>
        <p:sp>
          <p:nvSpPr>
            <p:cNvPr id="256" name="Rectangle"/>
            <p:cNvSpPr/>
            <p:nvPr/>
          </p:nvSpPr>
          <p:spPr>
            <a:xfrm>
              <a:off x="-2" y="-1"/>
              <a:ext cx="1108344" cy="490222"/>
            </a:xfrm>
            <a:prstGeom prst="rect">
              <a:avLst/>
            </a:prstGeom>
            <a:solidFill>
              <a:srgbClr val="FFFFFF"/>
            </a:solidFill>
            <a:ln w="31750" cap="flat">
              <a:solidFill>
                <a:srgbClr val="F79646"/>
              </a:solidFill>
              <a:prstDash val="solid"/>
              <a:miter lim="800000"/>
            </a:ln>
            <a:effectLst/>
          </p:spPr>
          <p:txBody>
            <a:bodyPr wrap="square" lIns="50800" tIns="50800" rIns="50800" bIns="50800" numCol="1" anchor="ctr">
              <a:noAutofit/>
            </a:bodyPr>
            <a:lstStyle/>
            <a:p>
              <a:pPr defTabSz="914400">
                <a:defRPr sz="1800">
                  <a:latin typeface="Arial"/>
                  <a:ea typeface="Arial"/>
                  <a:cs typeface="Arial"/>
                  <a:sym typeface="Arial"/>
                </a:defRPr>
              </a:pPr>
            </a:p>
          </p:txBody>
        </p:sp>
        <p:sp>
          <p:nvSpPr>
            <p:cNvPr id="257" name="Both Person Are Different"/>
            <p:cNvSpPr txBox="1"/>
            <p:nvPr/>
          </p:nvSpPr>
          <p:spPr>
            <a:xfrm>
              <a:off x="-2" y="49956"/>
              <a:ext cx="1108344" cy="3903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defTabSz="914400">
                <a:defRPr sz="1100">
                  <a:latin typeface="Times New Roman"/>
                  <a:ea typeface="Times New Roman"/>
                  <a:cs typeface="Times New Roman"/>
                  <a:sym typeface="Times New Roman"/>
                </a:defRPr>
              </a:lvl1pPr>
            </a:lstStyle>
            <a:p>
              <a:pPr/>
              <a:r>
                <a:t>Both Person Are Different</a:t>
              </a:r>
            </a:p>
          </p:txBody>
        </p:sp>
      </p:grpSp>
      <p:sp>
        <p:nvSpPr>
          <p:cNvPr id="259" name="AutoShape 34"/>
          <p:cNvSpPr/>
          <p:nvPr/>
        </p:nvSpPr>
        <p:spPr>
          <a:xfrm>
            <a:off x="5299003" y="5716588"/>
            <a:ext cx="2" cy="639447"/>
          </a:xfrm>
          <a:prstGeom prst="line">
            <a:avLst/>
          </a:prstGeom>
          <a:ln w="31750">
            <a:solidFill>
              <a:srgbClr val="C0504D"/>
            </a:solidFill>
            <a:tailEnd type="triangle"/>
          </a:ln>
        </p:spPr>
        <p:txBody>
          <a:bodyPr lIns="45718" tIns="45718" rIns="45718" bIns="45718"/>
          <a:lstStyle/>
          <a:p>
            <a:pPr/>
          </a:p>
        </p:txBody>
      </p:sp>
      <p:grpSp>
        <p:nvGrpSpPr>
          <p:cNvPr id="262" name="AutoShape 35"/>
          <p:cNvGrpSpPr/>
          <p:nvPr/>
        </p:nvGrpSpPr>
        <p:grpSpPr>
          <a:xfrm>
            <a:off x="4542335" y="6346509"/>
            <a:ext cx="1488580" cy="876938"/>
            <a:chOff x="0" y="0"/>
            <a:chExt cx="1488579" cy="876936"/>
          </a:xfrm>
        </p:grpSpPr>
        <p:sp>
          <p:nvSpPr>
            <p:cNvPr id="260" name="Polygon"/>
            <p:cNvSpPr/>
            <p:nvPr/>
          </p:nvSpPr>
          <p:spPr>
            <a:xfrm>
              <a:off x="-1" y="0"/>
              <a:ext cx="1488581" cy="876937"/>
            </a:xfrm>
            <a:prstGeom prst="diamond">
              <a:avLst/>
            </a:prstGeom>
            <a:solidFill>
              <a:srgbClr val="FFFFFF"/>
            </a:solidFill>
            <a:ln w="31750" cap="flat">
              <a:solidFill>
                <a:srgbClr val="9BBB59"/>
              </a:solidFill>
              <a:prstDash val="solid"/>
              <a:miter lim="800000"/>
            </a:ln>
            <a:effectLst/>
          </p:spPr>
          <p:txBody>
            <a:bodyPr wrap="square" lIns="50800" tIns="50800" rIns="50800" bIns="50800" numCol="1" anchor="t">
              <a:noAutofit/>
            </a:bodyPr>
            <a:lstStyle/>
            <a:p>
              <a:pPr defTabSz="914400">
                <a:defRPr sz="1800">
                  <a:latin typeface="Arial"/>
                  <a:ea typeface="Arial"/>
                  <a:cs typeface="Arial"/>
                  <a:sym typeface="Arial"/>
                </a:defRPr>
              </a:pPr>
            </a:p>
          </p:txBody>
        </p:sp>
        <p:sp>
          <p:nvSpPr>
            <p:cNvPr id="261" name="Match &gt;= Threshold?"/>
            <p:cNvSpPr txBox="1"/>
            <p:nvPr/>
          </p:nvSpPr>
          <p:spPr>
            <a:xfrm>
              <a:off x="372143" y="219234"/>
              <a:ext cx="744293" cy="3903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defTabSz="914400">
                <a:defRPr sz="1100">
                  <a:latin typeface="Times New Roman"/>
                  <a:ea typeface="Times New Roman"/>
                  <a:cs typeface="Times New Roman"/>
                  <a:sym typeface="Times New Roman"/>
                </a:defRPr>
              </a:lvl1pPr>
            </a:lstStyle>
            <a:p>
              <a:pPr/>
              <a:r>
                <a:t>Match &gt;= Threshold?</a:t>
              </a:r>
            </a:p>
          </p:txBody>
        </p:sp>
      </p:grpSp>
      <p:sp>
        <p:nvSpPr>
          <p:cNvPr id="263" name="AutoShape 36"/>
          <p:cNvSpPr/>
          <p:nvPr/>
        </p:nvSpPr>
        <p:spPr>
          <a:xfrm>
            <a:off x="5291384" y="7237413"/>
            <a:ext cx="3" cy="328932"/>
          </a:xfrm>
          <a:prstGeom prst="line">
            <a:avLst/>
          </a:prstGeom>
          <a:ln w="31750">
            <a:solidFill>
              <a:srgbClr val="9BBB59"/>
            </a:solidFill>
            <a:tailEnd type="triangle"/>
          </a:ln>
        </p:spPr>
        <p:txBody>
          <a:bodyPr lIns="45718" tIns="45718" rIns="45718" bIns="45718"/>
          <a:lstStyle/>
          <a:p>
            <a:pPr/>
          </a:p>
        </p:txBody>
      </p:sp>
      <p:sp>
        <p:nvSpPr>
          <p:cNvPr id="264" name="Text Box 37"/>
          <p:cNvSpPr txBox="1"/>
          <p:nvPr/>
        </p:nvSpPr>
        <p:spPr>
          <a:xfrm>
            <a:off x="4077672" y="6501448"/>
            <a:ext cx="531954" cy="23790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914400">
              <a:defRPr sz="1100">
                <a:latin typeface="Times New Roman"/>
                <a:ea typeface="Times New Roman"/>
                <a:cs typeface="Times New Roman"/>
                <a:sym typeface="Times New Roman"/>
              </a:defRPr>
            </a:lvl1pPr>
          </a:lstStyle>
          <a:p>
            <a:pPr/>
            <a:r>
              <a:t>Yes</a:t>
            </a:r>
          </a:p>
        </p:txBody>
      </p:sp>
      <p:sp>
        <p:nvSpPr>
          <p:cNvPr id="265" name="Text Box 38"/>
          <p:cNvSpPr txBox="1"/>
          <p:nvPr/>
        </p:nvSpPr>
        <p:spPr>
          <a:xfrm>
            <a:off x="5326298" y="7237414"/>
            <a:ext cx="531954" cy="23790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914400">
              <a:defRPr sz="1100">
                <a:latin typeface="Times New Roman"/>
                <a:ea typeface="Times New Roman"/>
                <a:cs typeface="Times New Roman"/>
                <a:sym typeface="Times New Roman"/>
              </a:defRPr>
            </a:lvl1pPr>
          </a:lstStyle>
          <a:p>
            <a:pPr/>
            <a:r>
              <a:t>No</a:t>
            </a:r>
          </a:p>
        </p:txBody>
      </p:sp>
      <p:sp>
        <p:nvSpPr>
          <p:cNvPr id="266" name="AutoShape 39"/>
          <p:cNvSpPr/>
          <p:nvPr/>
        </p:nvSpPr>
        <p:spPr>
          <a:xfrm flipH="1">
            <a:off x="4211611" y="6775134"/>
            <a:ext cx="330726" cy="1"/>
          </a:xfrm>
          <a:prstGeom prst="line">
            <a:avLst/>
          </a:prstGeom>
          <a:ln w="31750">
            <a:solidFill>
              <a:srgbClr val="9BBB59"/>
            </a:solidFill>
            <a:tailEnd type="triangle"/>
          </a:ln>
        </p:spPr>
        <p:txBody>
          <a:bodyPr lIns="45718" tIns="45718" rIns="45718" bIns="45718"/>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218"/>
                                        </p:tgtEl>
                                        <p:attrNameLst>
                                          <p:attrName>style.visibility</p:attrName>
                                        </p:attrNameLst>
                                      </p:cBhvr>
                                      <p:to>
                                        <p:strVal val="visible"/>
                                      </p:to>
                                    </p:set>
                                    <p:anim calcmode="lin" valueType="num">
                                      <p:cBhvr>
                                        <p:cTn id="7" dur="500" fill="hold"/>
                                        <p:tgtEl>
                                          <p:spTgt spid="218"/>
                                        </p:tgtEl>
                                        <p:attrNameLst>
                                          <p:attrName>ppt_x</p:attrName>
                                        </p:attrNameLst>
                                      </p:cBhvr>
                                      <p:tavLst>
                                        <p:tav tm="0">
                                          <p:val>
                                            <p:strVal val="#ppt_x"/>
                                          </p:val>
                                        </p:tav>
                                        <p:tav tm="100000">
                                          <p:val>
                                            <p:strVal val="#ppt_x"/>
                                          </p:val>
                                        </p:tav>
                                      </p:tavLst>
                                    </p:anim>
                                    <p:anim calcmode="lin" valueType="num">
                                      <p:cBhvr>
                                        <p:cTn id="8" dur="500" fill="hold"/>
                                        <p:tgtEl>
                                          <p:spTgt spid="2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222"/>
                                        </p:tgtEl>
                                        <p:attrNameLst>
                                          <p:attrName>style.visibility</p:attrName>
                                        </p:attrNameLst>
                                      </p:cBhvr>
                                      <p:to>
                                        <p:strVal val="visible"/>
                                      </p:to>
                                    </p:set>
                                    <p:anim calcmode="lin" valueType="num">
                                      <p:cBhvr>
                                        <p:cTn id="13" dur="1000" fill="hold"/>
                                        <p:tgtEl>
                                          <p:spTgt spid="222"/>
                                        </p:tgtEl>
                                        <p:attrNameLst>
                                          <p:attrName>ppt_w</p:attrName>
                                        </p:attrNameLst>
                                      </p:cBhvr>
                                      <p:tavLst>
                                        <p:tav tm="0">
                                          <p:val>
                                            <p:fltVal val="0"/>
                                          </p:val>
                                        </p:tav>
                                        <p:tav tm="100000">
                                          <p:val>
                                            <p:strVal val="#ppt_w"/>
                                          </p:val>
                                        </p:tav>
                                      </p:tavLst>
                                    </p:anim>
                                    <p:anim calcmode="lin" valueType="num">
                                      <p:cBhvr>
                                        <p:cTn id="14" dur="1000" fill="hold"/>
                                        <p:tgtEl>
                                          <p:spTgt spid="222"/>
                                        </p:tgtEl>
                                        <p:attrNameLst>
                                          <p:attrName>ppt_h</p:attrName>
                                        </p:attrNameLst>
                                      </p:cBhvr>
                                      <p:tavLst>
                                        <p:tav tm="0">
                                          <p:val>
                                            <p:fltVal val="0"/>
                                          </p:val>
                                        </p:tav>
                                        <p:tav tm="100000">
                                          <p:val>
                                            <p:strVal val="#ppt_h"/>
                                          </p:val>
                                        </p:tav>
                                      </p:tavLst>
                                    </p:anim>
                                  </p:childTnLst>
                                </p:cTn>
                              </p:par>
                            </p:childTnLst>
                          </p:cTn>
                        </p:par>
                        <p:par>
                          <p:cTn id="15" fill="hold">
                            <p:stCondLst>
                              <p:cond delay="1000"/>
                            </p:stCondLst>
                            <p:childTnLst>
                              <p:par>
                                <p:cTn id="16" presetClass="entr" nodeType="afterEffect" presetSubtype="16" presetID="23" grpId="3" fill="hold">
                                  <p:stCondLst>
                                    <p:cond delay="0"/>
                                  </p:stCondLst>
                                  <p:iterate type="el" backwards="0">
                                    <p:tmAbs val="0"/>
                                  </p:iterate>
                                  <p:childTnLst>
                                    <p:set>
                                      <p:cBhvr>
                                        <p:cTn id="17" fill="hold"/>
                                        <p:tgtEl>
                                          <p:spTgt spid="221"/>
                                        </p:tgtEl>
                                        <p:attrNameLst>
                                          <p:attrName>style.visibility</p:attrName>
                                        </p:attrNameLst>
                                      </p:cBhvr>
                                      <p:to>
                                        <p:strVal val="visible"/>
                                      </p:to>
                                    </p:set>
                                    <p:anim calcmode="lin" valueType="num">
                                      <p:cBhvr>
                                        <p:cTn id="18" dur="1000" fill="hold"/>
                                        <p:tgtEl>
                                          <p:spTgt spid="221"/>
                                        </p:tgtEl>
                                        <p:attrNameLst>
                                          <p:attrName>ppt_w</p:attrName>
                                        </p:attrNameLst>
                                      </p:cBhvr>
                                      <p:tavLst>
                                        <p:tav tm="0">
                                          <p:val>
                                            <p:fltVal val="0"/>
                                          </p:val>
                                        </p:tav>
                                        <p:tav tm="100000">
                                          <p:val>
                                            <p:strVal val="#ppt_w"/>
                                          </p:val>
                                        </p:tav>
                                      </p:tavLst>
                                    </p:anim>
                                    <p:anim calcmode="lin" valueType="num">
                                      <p:cBhvr>
                                        <p:cTn id="19" dur="1000" fill="hold"/>
                                        <p:tgtEl>
                                          <p:spTgt spid="221"/>
                                        </p:tgtEl>
                                        <p:attrNameLst>
                                          <p:attrName>ppt_h</p:attrName>
                                        </p:attrNameLst>
                                      </p:cBhvr>
                                      <p:tavLst>
                                        <p:tav tm="0">
                                          <p:val>
                                            <p:fltVal val="0"/>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16" presetID="4" grpId="4" fill="hold">
                                  <p:stCondLst>
                                    <p:cond delay="0"/>
                                  </p:stCondLst>
                                  <p:iterate type="el" backwards="0">
                                    <p:tmAbs val="0"/>
                                  </p:iterate>
                                  <p:childTnLst>
                                    <p:set>
                                      <p:cBhvr>
                                        <p:cTn id="23" fill="hold"/>
                                        <p:tgtEl>
                                          <p:spTgt spid="223"/>
                                        </p:tgtEl>
                                        <p:attrNameLst>
                                          <p:attrName>style.visibility</p:attrName>
                                        </p:attrNameLst>
                                      </p:cBhvr>
                                      <p:to>
                                        <p:strVal val="visible"/>
                                      </p:to>
                                    </p:set>
                                    <p:animEffect filter="box(in)" transition="in">
                                      <p:cBhvr>
                                        <p:cTn id="24" dur="500"/>
                                        <p:tgtEl>
                                          <p:spTgt spid="223"/>
                                        </p:tgtEl>
                                      </p:cBhvr>
                                    </p:animEffec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16" presetID="4" grpId="5" fill="hold">
                                  <p:stCondLst>
                                    <p:cond delay="0"/>
                                  </p:stCondLst>
                                  <p:iterate type="el" backwards="0">
                                    <p:tmAbs val="0"/>
                                  </p:iterate>
                                  <p:childTnLst>
                                    <p:set>
                                      <p:cBhvr>
                                        <p:cTn id="28" fill="hold"/>
                                        <p:tgtEl>
                                          <p:spTgt spid="227"/>
                                        </p:tgtEl>
                                        <p:attrNameLst>
                                          <p:attrName>style.visibility</p:attrName>
                                        </p:attrNameLst>
                                      </p:cBhvr>
                                      <p:to>
                                        <p:strVal val="visible"/>
                                      </p:to>
                                    </p:set>
                                    <p:animEffect filter="box(in)" transition="in">
                                      <p:cBhvr>
                                        <p:cTn id="29" dur="500"/>
                                        <p:tgtEl>
                                          <p:spTgt spid="227"/>
                                        </p:tgtEl>
                                      </p:cBhvr>
                                    </p:animEffect>
                                  </p:childTnLst>
                                </p:cTn>
                              </p:par>
                            </p:childTnLst>
                          </p:cTn>
                        </p:par>
                        <p:par>
                          <p:cTn id="30" fill="hold">
                            <p:stCondLst>
                              <p:cond delay="500"/>
                            </p:stCondLst>
                            <p:childTnLst>
                              <p:par>
                                <p:cTn id="31" presetClass="entr" nodeType="afterEffect" presetID="9" grpId="6" fill="hold">
                                  <p:stCondLst>
                                    <p:cond delay="0"/>
                                  </p:stCondLst>
                                  <p:iterate type="el" backwards="0">
                                    <p:tmAbs val="0"/>
                                  </p:iterate>
                                  <p:childTnLst>
                                    <p:set>
                                      <p:cBhvr>
                                        <p:cTn id="32" fill="hold"/>
                                        <p:tgtEl>
                                          <p:spTgt spid="224"/>
                                        </p:tgtEl>
                                        <p:attrNameLst>
                                          <p:attrName>style.visibility</p:attrName>
                                        </p:attrNameLst>
                                      </p:cBhvr>
                                      <p:to>
                                        <p:strVal val="visible"/>
                                      </p:to>
                                    </p:set>
                                    <p:animEffect filter="dissolve" transition="in">
                                      <p:cBhvr>
                                        <p:cTn id="33" dur="500"/>
                                        <p:tgtEl>
                                          <p:spTgt spid="224"/>
                                        </p:tgtEl>
                                      </p:cBhvr>
                                    </p:animEffect>
                                  </p:childTnLst>
                                </p:cTn>
                              </p:par>
                            </p:childTnLst>
                          </p:cTn>
                        </p:par>
                        <p:par>
                          <p:cTn id="34" fill="hold">
                            <p:stCondLst>
                              <p:cond delay="1000"/>
                            </p:stCondLst>
                            <p:childTnLst>
                              <p:par>
                                <p:cTn id="35" presetClass="entr" nodeType="afterEffect" presetID="9" grpId="7" fill="hold">
                                  <p:stCondLst>
                                    <p:cond delay="0"/>
                                  </p:stCondLst>
                                  <p:iterate type="el" backwards="0">
                                    <p:tmAbs val="0"/>
                                  </p:iterate>
                                  <p:childTnLst>
                                    <p:set>
                                      <p:cBhvr>
                                        <p:cTn id="36" fill="hold"/>
                                        <p:tgtEl>
                                          <p:spTgt spid="230"/>
                                        </p:tgtEl>
                                        <p:attrNameLst>
                                          <p:attrName>style.visibility</p:attrName>
                                        </p:attrNameLst>
                                      </p:cBhvr>
                                      <p:to>
                                        <p:strVal val="visible"/>
                                      </p:to>
                                    </p:set>
                                    <p:animEffect filter="dissolve" transition="in">
                                      <p:cBhvr>
                                        <p:cTn id="37" dur="500"/>
                                        <p:tgtEl>
                                          <p:spTgt spid="230"/>
                                        </p:tgtEl>
                                      </p:cBhvr>
                                    </p:animEffect>
                                  </p:childTnLst>
                                </p:cTn>
                              </p:par>
                            </p:childTnLst>
                          </p:cTn>
                        </p:par>
                      </p:childTnLst>
                    </p:cTn>
                  </p:par>
                  <p:par>
                    <p:cTn id="38" fill="hold">
                      <p:stCondLst>
                        <p:cond delay="indefinite"/>
                      </p:stCondLst>
                      <p:childTnLst>
                        <p:par>
                          <p:cTn id="39" fill="hold">
                            <p:stCondLst>
                              <p:cond delay="0"/>
                            </p:stCondLst>
                            <p:childTnLst>
                              <p:par>
                                <p:cTn id="40" presetClass="entr" nodeType="clickEffect" presetID="9" grpId="8" fill="hold">
                                  <p:stCondLst>
                                    <p:cond delay="0"/>
                                  </p:stCondLst>
                                  <p:iterate type="el" backwards="0">
                                    <p:tmAbs val="0"/>
                                  </p:iterate>
                                  <p:childTnLst>
                                    <p:set>
                                      <p:cBhvr>
                                        <p:cTn id="41" fill="hold"/>
                                        <p:tgtEl>
                                          <p:spTgt spid="231"/>
                                        </p:tgtEl>
                                        <p:attrNameLst>
                                          <p:attrName>style.visibility</p:attrName>
                                        </p:attrNameLst>
                                      </p:cBhvr>
                                      <p:to>
                                        <p:strVal val="visible"/>
                                      </p:to>
                                    </p:set>
                                    <p:animEffect filter="dissolve" transition="in">
                                      <p:cBhvr>
                                        <p:cTn id="42" dur="500"/>
                                        <p:tgtEl>
                                          <p:spTgt spid="231"/>
                                        </p:tgtEl>
                                      </p:cBhvr>
                                    </p:animEffect>
                                  </p:childTnLst>
                                </p:cTn>
                              </p:par>
                            </p:childTnLst>
                          </p:cTn>
                        </p:par>
                        <p:par>
                          <p:cTn id="43" fill="hold">
                            <p:stCondLst>
                              <p:cond delay="500"/>
                            </p:stCondLst>
                            <p:childTnLst>
                              <p:par>
                                <p:cTn id="44" presetClass="entr" nodeType="afterEffect" presetID="9" grpId="9" fill="hold">
                                  <p:stCondLst>
                                    <p:cond delay="0"/>
                                  </p:stCondLst>
                                  <p:iterate type="el" backwards="0">
                                    <p:tmAbs val="0"/>
                                  </p:iterate>
                                  <p:childTnLst>
                                    <p:set>
                                      <p:cBhvr>
                                        <p:cTn id="45" fill="hold"/>
                                        <p:tgtEl>
                                          <p:spTgt spid="234"/>
                                        </p:tgtEl>
                                        <p:attrNameLst>
                                          <p:attrName>style.visibility</p:attrName>
                                        </p:attrNameLst>
                                      </p:cBhvr>
                                      <p:to>
                                        <p:strVal val="visible"/>
                                      </p:to>
                                    </p:set>
                                    <p:animEffect filter="dissolve" transition="in">
                                      <p:cBhvr>
                                        <p:cTn id="46" dur="500"/>
                                        <p:tgtEl>
                                          <p:spTgt spid="234"/>
                                        </p:tgtEl>
                                      </p:cBhvr>
                                    </p:animEffect>
                                  </p:childTnLst>
                                </p:cTn>
                              </p:par>
                            </p:childTnLst>
                          </p:cTn>
                        </p:par>
                      </p:childTnLst>
                    </p:cTn>
                  </p:par>
                  <p:par>
                    <p:cTn id="47" fill="hold">
                      <p:stCondLst>
                        <p:cond delay="indefinite"/>
                      </p:stCondLst>
                      <p:childTnLst>
                        <p:par>
                          <p:cTn id="48" fill="hold">
                            <p:stCondLst>
                              <p:cond delay="0"/>
                            </p:stCondLst>
                            <p:childTnLst>
                              <p:par>
                                <p:cTn id="49" presetClass="entr" nodeType="clickEffect" presetSubtype="16" presetID="4" grpId="10" fill="hold">
                                  <p:stCondLst>
                                    <p:cond delay="0"/>
                                  </p:stCondLst>
                                  <p:iterate type="el" backwards="0">
                                    <p:tmAbs val="0"/>
                                  </p:iterate>
                                  <p:childTnLst>
                                    <p:set>
                                      <p:cBhvr>
                                        <p:cTn id="50" fill="hold"/>
                                        <p:tgtEl>
                                          <p:spTgt spid="235"/>
                                        </p:tgtEl>
                                        <p:attrNameLst>
                                          <p:attrName>style.visibility</p:attrName>
                                        </p:attrNameLst>
                                      </p:cBhvr>
                                      <p:to>
                                        <p:strVal val="visible"/>
                                      </p:to>
                                    </p:set>
                                    <p:animEffect filter="box(in)" transition="in">
                                      <p:cBhvr>
                                        <p:cTn id="51" dur="2000"/>
                                        <p:tgtEl>
                                          <p:spTgt spid="235"/>
                                        </p:tgtEl>
                                      </p:cBhvr>
                                    </p:animEffect>
                                  </p:childTnLst>
                                </p:cTn>
                              </p:par>
                            </p:childTnLst>
                          </p:cTn>
                        </p:par>
                        <p:par>
                          <p:cTn id="52" fill="hold">
                            <p:stCondLst>
                              <p:cond delay="2000"/>
                            </p:stCondLst>
                            <p:childTnLst>
                              <p:par>
                                <p:cTn id="53" presetClass="entr" nodeType="afterEffect" presetSubtype="16" presetID="4" grpId="11" fill="hold">
                                  <p:stCondLst>
                                    <p:cond delay="0"/>
                                  </p:stCondLst>
                                  <p:iterate type="el" backwards="0">
                                    <p:tmAbs val="0"/>
                                  </p:iterate>
                                  <p:childTnLst>
                                    <p:set>
                                      <p:cBhvr>
                                        <p:cTn id="54" fill="hold"/>
                                        <p:tgtEl>
                                          <p:spTgt spid="238"/>
                                        </p:tgtEl>
                                        <p:attrNameLst>
                                          <p:attrName>style.visibility</p:attrName>
                                        </p:attrNameLst>
                                      </p:cBhvr>
                                      <p:to>
                                        <p:strVal val="visible"/>
                                      </p:to>
                                    </p:set>
                                    <p:animEffect filter="box(in)" transition="in">
                                      <p:cBhvr>
                                        <p:cTn id="55" dur="2000"/>
                                        <p:tgtEl>
                                          <p:spTgt spid="238"/>
                                        </p:tgtEl>
                                      </p:cBhvr>
                                    </p:animEffect>
                                  </p:childTnLst>
                                </p:cTn>
                              </p:par>
                            </p:childTnLst>
                          </p:cTn>
                        </p:par>
                      </p:childTnLst>
                    </p:cTn>
                  </p:par>
                  <p:par>
                    <p:cTn id="56" fill="hold">
                      <p:stCondLst>
                        <p:cond delay="indefinite"/>
                      </p:stCondLst>
                      <p:childTnLst>
                        <p:par>
                          <p:cTn id="57" fill="hold">
                            <p:stCondLst>
                              <p:cond delay="0"/>
                            </p:stCondLst>
                            <p:childTnLst>
                              <p:par>
                                <p:cTn id="58" presetClass="entr" nodeType="clickEffect" presetSubtype="16" presetID="23" grpId="12" fill="hold">
                                  <p:stCondLst>
                                    <p:cond delay="0"/>
                                  </p:stCondLst>
                                  <p:iterate type="el" backwards="0">
                                    <p:tmAbs val="0"/>
                                  </p:iterate>
                                  <p:childTnLst>
                                    <p:set>
                                      <p:cBhvr>
                                        <p:cTn id="59" fill="hold"/>
                                        <p:tgtEl>
                                          <p:spTgt spid="242"/>
                                        </p:tgtEl>
                                        <p:attrNameLst>
                                          <p:attrName>style.visibility</p:attrName>
                                        </p:attrNameLst>
                                      </p:cBhvr>
                                      <p:to>
                                        <p:strVal val="visible"/>
                                      </p:to>
                                    </p:set>
                                    <p:anim calcmode="lin" valueType="num">
                                      <p:cBhvr>
                                        <p:cTn id="60" dur="1000" fill="hold"/>
                                        <p:tgtEl>
                                          <p:spTgt spid="242"/>
                                        </p:tgtEl>
                                        <p:attrNameLst>
                                          <p:attrName>ppt_w</p:attrName>
                                        </p:attrNameLst>
                                      </p:cBhvr>
                                      <p:tavLst>
                                        <p:tav tm="0">
                                          <p:val>
                                            <p:fltVal val="0"/>
                                          </p:val>
                                        </p:tav>
                                        <p:tav tm="100000">
                                          <p:val>
                                            <p:strVal val="#ppt_w"/>
                                          </p:val>
                                        </p:tav>
                                      </p:tavLst>
                                    </p:anim>
                                    <p:anim calcmode="lin" valueType="num">
                                      <p:cBhvr>
                                        <p:cTn id="61" dur="1000" fill="hold"/>
                                        <p:tgtEl>
                                          <p:spTgt spid="242"/>
                                        </p:tgtEl>
                                        <p:attrNameLst>
                                          <p:attrName>ppt_h</p:attrName>
                                        </p:attrNameLst>
                                      </p:cBhvr>
                                      <p:tavLst>
                                        <p:tav tm="0">
                                          <p:val>
                                            <p:fltVal val="0"/>
                                          </p:val>
                                        </p:tav>
                                        <p:tav tm="100000">
                                          <p:val>
                                            <p:strVal val="#ppt_h"/>
                                          </p:val>
                                        </p:tav>
                                      </p:tavLst>
                                    </p:anim>
                                  </p:childTnLst>
                                </p:cTn>
                              </p:par>
                            </p:childTnLst>
                          </p:cTn>
                        </p:par>
                        <p:par>
                          <p:cTn id="62" fill="hold">
                            <p:stCondLst>
                              <p:cond delay="1000"/>
                            </p:stCondLst>
                            <p:childTnLst>
                              <p:par>
                                <p:cTn id="63" presetClass="entr" nodeType="afterEffect" presetSubtype="16" presetID="23" grpId="13" fill="hold">
                                  <p:stCondLst>
                                    <p:cond delay="0"/>
                                  </p:stCondLst>
                                  <p:iterate type="el" backwards="0">
                                    <p:tmAbs val="0"/>
                                  </p:iterate>
                                  <p:childTnLst>
                                    <p:set>
                                      <p:cBhvr>
                                        <p:cTn id="64" fill="hold"/>
                                        <p:tgtEl>
                                          <p:spTgt spid="243"/>
                                        </p:tgtEl>
                                        <p:attrNameLst>
                                          <p:attrName>style.visibility</p:attrName>
                                        </p:attrNameLst>
                                      </p:cBhvr>
                                      <p:to>
                                        <p:strVal val="visible"/>
                                      </p:to>
                                    </p:set>
                                    <p:anim calcmode="lin" valueType="num">
                                      <p:cBhvr>
                                        <p:cTn id="65" dur="1000" fill="hold"/>
                                        <p:tgtEl>
                                          <p:spTgt spid="243"/>
                                        </p:tgtEl>
                                        <p:attrNameLst>
                                          <p:attrName>ppt_w</p:attrName>
                                        </p:attrNameLst>
                                      </p:cBhvr>
                                      <p:tavLst>
                                        <p:tav tm="0">
                                          <p:val>
                                            <p:fltVal val="0"/>
                                          </p:val>
                                        </p:tav>
                                        <p:tav tm="100000">
                                          <p:val>
                                            <p:strVal val="#ppt_w"/>
                                          </p:val>
                                        </p:tav>
                                      </p:tavLst>
                                    </p:anim>
                                    <p:anim calcmode="lin" valueType="num">
                                      <p:cBhvr>
                                        <p:cTn id="66" dur="1000" fill="hold"/>
                                        <p:tgtEl>
                                          <p:spTgt spid="243"/>
                                        </p:tgtEl>
                                        <p:attrNameLst>
                                          <p:attrName>ppt_h</p:attrName>
                                        </p:attrNameLst>
                                      </p:cBhvr>
                                      <p:tavLst>
                                        <p:tav tm="0">
                                          <p:val>
                                            <p:fltVal val="0"/>
                                          </p:val>
                                        </p:tav>
                                        <p:tav tm="100000">
                                          <p:val>
                                            <p:strVal val="#ppt_h"/>
                                          </p:val>
                                        </p:tav>
                                      </p:tavLst>
                                    </p:anim>
                                  </p:childTnLst>
                                </p:cTn>
                              </p:par>
                            </p:childTnLst>
                          </p:cTn>
                        </p:par>
                        <p:par>
                          <p:cTn id="67" fill="hold">
                            <p:stCondLst>
                              <p:cond delay="2000"/>
                            </p:stCondLst>
                            <p:childTnLst>
                              <p:par>
                                <p:cTn id="68" presetClass="entr" nodeType="afterEffect" presetSubtype="16" presetID="23" grpId="14" fill="hold">
                                  <p:stCondLst>
                                    <p:cond delay="0"/>
                                  </p:stCondLst>
                                  <p:iterate type="el" backwards="0">
                                    <p:tmAbs val="0"/>
                                  </p:iterate>
                                  <p:childTnLst>
                                    <p:set>
                                      <p:cBhvr>
                                        <p:cTn id="69" fill="hold"/>
                                        <p:tgtEl>
                                          <p:spTgt spid="241"/>
                                        </p:tgtEl>
                                        <p:attrNameLst>
                                          <p:attrName>style.visibility</p:attrName>
                                        </p:attrNameLst>
                                      </p:cBhvr>
                                      <p:to>
                                        <p:strVal val="visible"/>
                                      </p:to>
                                    </p:set>
                                    <p:anim calcmode="lin" valueType="num">
                                      <p:cBhvr>
                                        <p:cTn id="70" dur="1000" fill="hold"/>
                                        <p:tgtEl>
                                          <p:spTgt spid="241"/>
                                        </p:tgtEl>
                                        <p:attrNameLst>
                                          <p:attrName>ppt_w</p:attrName>
                                        </p:attrNameLst>
                                      </p:cBhvr>
                                      <p:tavLst>
                                        <p:tav tm="0">
                                          <p:val>
                                            <p:fltVal val="0"/>
                                          </p:val>
                                        </p:tav>
                                        <p:tav tm="100000">
                                          <p:val>
                                            <p:strVal val="#ppt_w"/>
                                          </p:val>
                                        </p:tav>
                                      </p:tavLst>
                                    </p:anim>
                                    <p:anim calcmode="lin" valueType="num">
                                      <p:cBhvr>
                                        <p:cTn id="71" dur="1000" fill="hold"/>
                                        <p:tgtEl>
                                          <p:spTgt spid="241"/>
                                        </p:tgtEl>
                                        <p:attrNameLst>
                                          <p:attrName>ppt_h</p:attrName>
                                        </p:attrNameLst>
                                      </p:cBhvr>
                                      <p:tavLst>
                                        <p:tav tm="0">
                                          <p:val>
                                            <p:fltVal val="0"/>
                                          </p:val>
                                        </p:tav>
                                        <p:tav tm="100000">
                                          <p:val>
                                            <p:strVal val="#ppt_h"/>
                                          </p:val>
                                        </p:tav>
                                      </p:tavLst>
                                    </p:anim>
                                  </p:childTnLst>
                                </p:cTn>
                              </p:par>
                            </p:childTnLst>
                          </p:cTn>
                        </p:par>
                      </p:childTnLst>
                    </p:cTn>
                  </p:par>
                  <p:par>
                    <p:cTn id="72" fill="hold">
                      <p:stCondLst>
                        <p:cond delay="indefinite"/>
                      </p:stCondLst>
                      <p:childTnLst>
                        <p:par>
                          <p:cTn id="73" fill="hold">
                            <p:stCondLst>
                              <p:cond delay="0"/>
                            </p:stCondLst>
                            <p:childTnLst>
                              <p:par>
                                <p:cTn id="74" presetClass="entr" nodeType="clickEffect" presetSubtype="16" presetID="23" grpId="15" fill="hold">
                                  <p:stCondLst>
                                    <p:cond delay="0"/>
                                  </p:stCondLst>
                                  <p:iterate type="el" backwards="0">
                                    <p:tmAbs val="0"/>
                                  </p:iterate>
                                  <p:childTnLst>
                                    <p:set>
                                      <p:cBhvr>
                                        <p:cTn id="75" fill="hold"/>
                                        <p:tgtEl>
                                          <p:spTgt spid="244"/>
                                        </p:tgtEl>
                                        <p:attrNameLst>
                                          <p:attrName>style.visibility</p:attrName>
                                        </p:attrNameLst>
                                      </p:cBhvr>
                                      <p:to>
                                        <p:strVal val="visible"/>
                                      </p:to>
                                    </p:set>
                                    <p:anim calcmode="lin" valueType="num">
                                      <p:cBhvr>
                                        <p:cTn id="76" dur="500" fill="hold"/>
                                        <p:tgtEl>
                                          <p:spTgt spid="244"/>
                                        </p:tgtEl>
                                        <p:attrNameLst>
                                          <p:attrName>ppt_w</p:attrName>
                                        </p:attrNameLst>
                                      </p:cBhvr>
                                      <p:tavLst>
                                        <p:tav tm="0">
                                          <p:val>
                                            <p:fltVal val="0"/>
                                          </p:val>
                                        </p:tav>
                                        <p:tav tm="100000">
                                          <p:val>
                                            <p:strVal val="#ppt_w"/>
                                          </p:val>
                                        </p:tav>
                                      </p:tavLst>
                                    </p:anim>
                                    <p:anim calcmode="lin" valueType="num">
                                      <p:cBhvr>
                                        <p:cTn id="77" dur="500" fill="hold"/>
                                        <p:tgtEl>
                                          <p:spTgt spid="244"/>
                                        </p:tgtEl>
                                        <p:attrNameLst>
                                          <p:attrName>ppt_h</p:attrName>
                                        </p:attrNameLst>
                                      </p:cBhvr>
                                      <p:tavLst>
                                        <p:tav tm="0">
                                          <p:val>
                                            <p:fltVal val="0"/>
                                          </p:val>
                                        </p:tav>
                                        <p:tav tm="100000">
                                          <p:val>
                                            <p:strVal val="#ppt_h"/>
                                          </p:val>
                                        </p:tav>
                                      </p:tavLst>
                                    </p:anim>
                                  </p:childTnLst>
                                </p:cTn>
                              </p:par>
                            </p:childTnLst>
                          </p:cTn>
                        </p:par>
                        <p:par>
                          <p:cTn id="78" fill="hold">
                            <p:stCondLst>
                              <p:cond delay="500"/>
                            </p:stCondLst>
                            <p:childTnLst>
                              <p:par>
                                <p:cTn id="79" presetClass="entr" nodeType="afterEffect" presetSubtype="16" presetID="23" grpId="16" fill="hold">
                                  <p:stCondLst>
                                    <p:cond delay="0"/>
                                  </p:stCondLst>
                                  <p:iterate type="el" backwards="0">
                                    <p:tmAbs val="0"/>
                                  </p:iterate>
                                  <p:childTnLst>
                                    <p:set>
                                      <p:cBhvr>
                                        <p:cTn id="80" fill="hold"/>
                                        <p:tgtEl>
                                          <p:spTgt spid="252"/>
                                        </p:tgtEl>
                                        <p:attrNameLst>
                                          <p:attrName>style.visibility</p:attrName>
                                        </p:attrNameLst>
                                      </p:cBhvr>
                                      <p:to>
                                        <p:strVal val="visible"/>
                                      </p:to>
                                    </p:set>
                                    <p:anim calcmode="lin" valueType="num">
                                      <p:cBhvr>
                                        <p:cTn id="81" dur="500" fill="hold"/>
                                        <p:tgtEl>
                                          <p:spTgt spid="252"/>
                                        </p:tgtEl>
                                        <p:attrNameLst>
                                          <p:attrName>ppt_w</p:attrName>
                                        </p:attrNameLst>
                                      </p:cBhvr>
                                      <p:tavLst>
                                        <p:tav tm="0">
                                          <p:val>
                                            <p:fltVal val="0"/>
                                          </p:val>
                                        </p:tav>
                                        <p:tav tm="100000">
                                          <p:val>
                                            <p:strVal val="#ppt_w"/>
                                          </p:val>
                                        </p:tav>
                                      </p:tavLst>
                                    </p:anim>
                                    <p:anim calcmode="lin" valueType="num">
                                      <p:cBhvr>
                                        <p:cTn id="82" dur="500" fill="hold"/>
                                        <p:tgtEl>
                                          <p:spTgt spid="252"/>
                                        </p:tgtEl>
                                        <p:attrNameLst>
                                          <p:attrName>ppt_h</p:attrName>
                                        </p:attrNameLst>
                                      </p:cBhvr>
                                      <p:tavLst>
                                        <p:tav tm="0">
                                          <p:val>
                                            <p:fltVal val="0"/>
                                          </p:val>
                                        </p:tav>
                                        <p:tav tm="100000">
                                          <p:val>
                                            <p:strVal val="#ppt_h"/>
                                          </p:val>
                                        </p:tav>
                                      </p:tavLst>
                                    </p:anim>
                                  </p:childTnLst>
                                </p:cTn>
                              </p:par>
                            </p:childTnLst>
                          </p:cTn>
                        </p:par>
                        <p:par>
                          <p:cTn id="83" fill="hold">
                            <p:stCondLst>
                              <p:cond delay="1000"/>
                            </p:stCondLst>
                            <p:childTnLst>
                              <p:par>
                                <p:cTn id="84" presetClass="entr" nodeType="afterEffect" presetSubtype="16" presetID="23" grpId="17" fill="hold">
                                  <p:stCondLst>
                                    <p:cond delay="0"/>
                                  </p:stCondLst>
                                  <p:iterate type="el" backwards="0">
                                    <p:tmAbs val="0"/>
                                  </p:iterate>
                                  <p:childTnLst>
                                    <p:set>
                                      <p:cBhvr>
                                        <p:cTn id="85" fill="hold"/>
                                        <p:tgtEl>
                                          <p:spTgt spid="247"/>
                                        </p:tgtEl>
                                        <p:attrNameLst>
                                          <p:attrName>style.visibility</p:attrName>
                                        </p:attrNameLst>
                                      </p:cBhvr>
                                      <p:to>
                                        <p:strVal val="visible"/>
                                      </p:to>
                                    </p:set>
                                    <p:anim calcmode="lin" valueType="num">
                                      <p:cBhvr>
                                        <p:cTn id="86" dur="500" fill="hold"/>
                                        <p:tgtEl>
                                          <p:spTgt spid="247"/>
                                        </p:tgtEl>
                                        <p:attrNameLst>
                                          <p:attrName>ppt_w</p:attrName>
                                        </p:attrNameLst>
                                      </p:cBhvr>
                                      <p:tavLst>
                                        <p:tav tm="0">
                                          <p:val>
                                            <p:fltVal val="0"/>
                                          </p:val>
                                        </p:tav>
                                        <p:tav tm="100000">
                                          <p:val>
                                            <p:strVal val="#ppt_w"/>
                                          </p:val>
                                        </p:tav>
                                      </p:tavLst>
                                    </p:anim>
                                    <p:anim calcmode="lin" valueType="num">
                                      <p:cBhvr>
                                        <p:cTn id="87" dur="500" fill="hold"/>
                                        <p:tgtEl>
                                          <p:spTgt spid="247"/>
                                        </p:tgtEl>
                                        <p:attrNameLst>
                                          <p:attrName>ppt_h</p:attrName>
                                        </p:attrNameLst>
                                      </p:cBhvr>
                                      <p:tavLst>
                                        <p:tav tm="0">
                                          <p:val>
                                            <p:fltVal val="0"/>
                                          </p:val>
                                        </p:tav>
                                        <p:tav tm="100000">
                                          <p:val>
                                            <p:strVal val="#ppt_h"/>
                                          </p:val>
                                        </p:tav>
                                      </p:tavLst>
                                    </p:anim>
                                  </p:childTnLst>
                                </p:cTn>
                              </p:par>
                            </p:childTnLst>
                          </p:cTn>
                        </p:par>
                        <p:par>
                          <p:cTn id="88" fill="hold">
                            <p:stCondLst>
                              <p:cond delay="1500"/>
                            </p:stCondLst>
                            <p:childTnLst>
                              <p:par>
                                <p:cTn id="89" presetClass="entr" nodeType="afterEffect" presetSubtype="4" presetID="2" grpId="18" fill="hold">
                                  <p:stCondLst>
                                    <p:cond delay="0"/>
                                  </p:stCondLst>
                                  <p:iterate type="el" backwards="0">
                                    <p:tmAbs val="0"/>
                                  </p:iterate>
                                  <p:childTnLst>
                                    <p:set>
                                      <p:cBhvr>
                                        <p:cTn id="90" fill="hold"/>
                                        <p:tgtEl>
                                          <p:spTgt spid="251"/>
                                        </p:tgtEl>
                                        <p:attrNameLst>
                                          <p:attrName>style.visibility</p:attrName>
                                        </p:attrNameLst>
                                      </p:cBhvr>
                                      <p:to>
                                        <p:strVal val="visible"/>
                                      </p:to>
                                    </p:set>
                                    <p:anim calcmode="lin" valueType="num">
                                      <p:cBhvr>
                                        <p:cTn id="91" dur="500" fill="hold"/>
                                        <p:tgtEl>
                                          <p:spTgt spid="251"/>
                                        </p:tgtEl>
                                        <p:attrNameLst>
                                          <p:attrName>ppt_x</p:attrName>
                                        </p:attrNameLst>
                                      </p:cBhvr>
                                      <p:tavLst>
                                        <p:tav tm="0">
                                          <p:val>
                                            <p:strVal val="#ppt_x"/>
                                          </p:val>
                                        </p:tav>
                                        <p:tav tm="100000">
                                          <p:val>
                                            <p:strVal val="#ppt_x"/>
                                          </p:val>
                                        </p:tav>
                                      </p:tavLst>
                                    </p:anim>
                                    <p:anim calcmode="lin" valueType="num">
                                      <p:cBhvr>
                                        <p:cTn id="92" dur="500" fill="hold"/>
                                        <p:tgtEl>
                                          <p:spTgt spid="251"/>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Class="entr" nodeType="clickEffect" presetSubtype="4" presetID="2" grpId="19" fill="hold">
                                  <p:stCondLst>
                                    <p:cond delay="0"/>
                                  </p:stCondLst>
                                  <p:iterate type="el" backwards="0">
                                    <p:tmAbs val="0"/>
                                  </p:iterate>
                                  <p:childTnLst>
                                    <p:set>
                                      <p:cBhvr>
                                        <p:cTn id="96" fill="hold"/>
                                        <p:tgtEl>
                                          <p:spTgt spid="259"/>
                                        </p:tgtEl>
                                        <p:attrNameLst>
                                          <p:attrName>style.visibility</p:attrName>
                                        </p:attrNameLst>
                                      </p:cBhvr>
                                      <p:to>
                                        <p:strVal val="visible"/>
                                      </p:to>
                                    </p:set>
                                    <p:anim calcmode="lin" valueType="num">
                                      <p:cBhvr>
                                        <p:cTn id="97" dur="500" fill="hold"/>
                                        <p:tgtEl>
                                          <p:spTgt spid="259"/>
                                        </p:tgtEl>
                                        <p:attrNameLst>
                                          <p:attrName>ppt_x</p:attrName>
                                        </p:attrNameLst>
                                      </p:cBhvr>
                                      <p:tavLst>
                                        <p:tav tm="0">
                                          <p:val>
                                            <p:strVal val="#ppt_x"/>
                                          </p:val>
                                        </p:tav>
                                        <p:tav tm="100000">
                                          <p:val>
                                            <p:strVal val="#ppt_x"/>
                                          </p:val>
                                        </p:tav>
                                      </p:tavLst>
                                    </p:anim>
                                    <p:anim calcmode="lin" valueType="num">
                                      <p:cBhvr>
                                        <p:cTn id="98" dur="500" fill="hold"/>
                                        <p:tgtEl>
                                          <p:spTgt spid="259"/>
                                        </p:tgtEl>
                                        <p:attrNameLst>
                                          <p:attrName>ppt_y</p:attrName>
                                        </p:attrNameLst>
                                      </p:cBhvr>
                                      <p:tavLst>
                                        <p:tav tm="0">
                                          <p:val>
                                            <p:strVal val="1+#ppt_h/2"/>
                                          </p:val>
                                        </p:tav>
                                        <p:tav tm="100000">
                                          <p:val>
                                            <p:strVal val="#ppt_y"/>
                                          </p:val>
                                        </p:tav>
                                      </p:tavLst>
                                    </p:anim>
                                  </p:childTnLst>
                                </p:cTn>
                              </p:par>
                            </p:childTnLst>
                          </p:cTn>
                        </p:par>
                        <p:par>
                          <p:cTn id="99" fill="hold">
                            <p:stCondLst>
                              <p:cond delay="500"/>
                            </p:stCondLst>
                            <p:childTnLst>
                              <p:par>
                                <p:cTn id="100" presetClass="entr" nodeType="afterEffect" presetSubtype="16" presetID="4" grpId="20" fill="hold">
                                  <p:stCondLst>
                                    <p:cond delay="0"/>
                                  </p:stCondLst>
                                  <p:iterate type="el" backwards="0">
                                    <p:tmAbs val="0"/>
                                  </p:iterate>
                                  <p:childTnLst>
                                    <p:set>
                                      <p:cBhvr>
                                        <p:cTn id="101" fill="hold"/>
                                        <p:tgtEl>
                                          <p:spTgt spid="262"/>
                                        </p:tgtEl>
                                        <p:attrNameLst>
                                          <p:attrName>style.visibility</p:attrName>
                                        </p:attrNameLst>
                                      </p:cBhvr>
                                      <p:to>
                                        <p:strVal val="visible"/>
                                      </p:to>
                                    </p:set>
                                    <p:animEffect filter="box(in)" transition="in">
                                      <p:cBhvr>
                                        <p:cTn id="102" dur="2000"/>
                                        <p:tgtEl>
                                          <p:spTgt spid="262"/>
                                        </p:tgtEl>
                                      </p:cBhvr>
                                    </p:animEffect>
                                  </p:childTnLst>
                                </p:cTn>
                              </p:par>
                            </p:childTnLst>
                          </p:cTn>
                        </p:par>
                        <p:par>
                          <p:cTn id="103" fill="hold">
                            <p:stCondLst>
                              <p:cond delay="2500"/>
                            </p:stCondLst>
                            <p:childTnLst>
                              <p:par>
                                <p:cTn id="104" presetClass="entr" nodeType="afterEffect" presetSubtype="16" presetID="4" grpId="21" fill="hold">
                                  <p:stCondLst>
                                    <p:cond delay="0"/>
                                  </p:stCondLst>
                                  <p:iterate type="el" backwards="0">
                                    <p:tmAbs val="0"/>
                                  </p:iterate>
                                  <p:childTnLst>
                                    <p:set>
                                      <p:cBhvr>
                                        <p:cTn id="105" fill="hold"/>
                                        <p:tgtEl>
                                          <p:spTgt spid="266"/>
                                        </p:tgtEl>
                                        <p:attrNameLst>
                                          <p:attrName>style.visibility</p:attrName>
                                        </p:attrNameLst>
                                      </p:cBhvr>
                                      <p:to>
                                        <p:strVal val="visible"/>
                                      </p:to>
                                    </p:set>
                                    <p:animEffect filter="box(in)" transition="in">
                                      <p:cBhvr>
                                        <p:cTn id="106" dur="2000"/>
                                        <p:tgtEl>
                                          <p:spTgt spid="266"/>
                                        </p:tgtEl>
                                      </p:cBhvr>
                                    </p:animEffect>
                                  </p:childTnLst>
                                </p:cTn>
                              </p:par>
                            </p:childTnLst>
                          </p:cTn>
                        </p:par>
                        <p:par>
                          <p:cTn id="107" fill="hold">
                            <p:stCondLst>
                              <p:cond delay="4500"/>
                            </p:stCondLst>
                            <p:childTnLst>
                              <p:par>
                                <p:cTn id="108" presetClass="entr" nodeType="afterEffect" presetSubtype="16" presetID="4" grpId="22" fill="hold">
                                  <p:stCondLst>
                                    <p:cond delay="0"/>
                                  </p:stCondLst>
                                  <p:iterate type="el" backwards="0">
                                    <p:tmAbs val="0"/>
                                  </p:iterate>
                                  <p:childTnLst>
                                    <p:set>
                                      <p:cBhvr>
                                        <p:cTn id="109" fill="hold"/>
                                        <p:tgtEl>
                                          <p:spTgt spid="263"/>
                                        </p:tgtEl>
                                        <p:attrNameLst>
                                          <p:attrName>style.visibility</p:attrName>
                                        </p:attrNameLst>
                                      </p:cBhvr>
                                      <p:to>
                                        <p:strVal val="visible"/>
                                      </p:to>
                                    </p:set>
                                    <p:animEffect filter="box(in)" transition="in">
                                      <p:cBhvr>
                                        <p:cTn id="110" dur="2000"/>
                                        <p:tgtEl>
                                          <p:spTgt spid="263"/>
                                        </p:tgtEl>
                                      </p:cBhvr>
                                    </p:animEffect>
                                  </p:childTnLst>
                                </p:cTn>
                              </p:par>
                            </p:childTnLst>
                          </p:cTn>
                        </p:par>
                        <p:par>
                          <p:cTn id="111" fill="hold">
                            <p:stCondLst>
                              <p:cond delay="6500"/>
                            </p:stCondLst>
                            <p:childTnLst>
                              <p:par>
                                <p:cTn id="112" presetClass="entr" nodeType="afterEffect" presetSubtype="16" presetID="4" grpId="23" fill="hold">
                                  <p:stCondLst>
                                    <p:cond delay="0"/>
                                  </p:stCondLst>
                                  <p:iterate type="el" backwards="0">
                                    <p:tmAbs val="0"/>
                                  </p:iterate>
                                  <p:childTnLst>
                                    <p:set>
                                      <p:cBhvr>
                                        <p:cTn id="113" fill="hold"/>
                                        <p:tgtEl>
                                          <p:spTgt spid="265"/>
                                        </p:tgtEl>
                                        <p:attrNameLst>
                                          <p:attrName>style.visibility</p:attrName>
                                        </p:attrNameLst>
                                      </p:cBhvr>
                                      <p:to>
                                        <p:strVal val="visible"/>
                                      </p:to>
                                    </p:set>
                                    <p:animEffect filter="box(in)" transition="in">
                                      <p:cBhvr>
                                        <p:cTn id="114" dur="2000"/>
                                        <p:tgtEl>
                                          <p:spTgt spid="265"/>
                                        </p:tgtEl>
                                      </p:cBhvr>
                                    </p:animEffect>
                                  </p:childTnLst>
                                </p:cTn>
                              </p:par>
                            </p:childTnLst>
                          </p:cTn>
                        </p:par>
                        <p:par>
                          <p:cTn id="115" fill="hold">
                            <p:stCondLst>
                              <p:cond delay="8500"/>
                            </p:stCondLst>
                            <p:childTnLst>
                              <p:par>
                                <p:cTn id="116" presetClass="entr" nodeType="afterEffect" presetSubtype="16" presetID="4" grpId="24" fill="hold">
                                  <p:stCondLst>
                                    <p:cond delay="0"/>
                                  </p:stCondLst>
                                  <p:iterate type="el" backwards="0">
                                    <p:tmAbs val="0"/>
                                  </p:iterate>
                                  <p:childTnLst>
                                    <p:set>
                                      <p:cBhvr>
                                        <p:cTn id="117" fill="hold"/>
                                        <p:tgtEl>
                                          <p:spTgt spid="264"/>
                                        </p:tgtEl>
                                        <p:attrNameLst>
                                          <p:attrName>style.visibility</p:attrName>
                                        </p:attrNameLst>
                                      </p:cBhvr>
                                      <p:to>
                                        <p:strVal val="visible"/>
                                      </p:to>
                                    </p:set>
                                    <p:animEffect filter="box(in)" transition="in">
                                      <p:cBhvr>
                                        <p:cTn id="118" dur="2000"/>
                                        <p:tgtEl>
                                          <p:spTgt spid="264"/>
                                        </p:tgtEl>
                                      </p:cBhvr>
                                    </p:animEffect>
                                  </p:childTnLst>
                                </p:cTn>
                              </p:par>
                            </p:childTnLst>
                          </p:cTn>
                        </p:par>
                      </p:childTnLst>
                    </p:cTn>
                  </p:par>
                  <p:par>
                    <p:cTn id="119" fill="hold">
                      <p:stCondLst>
                        <p:cond delay="indefinite"/>
                      </p:stCondLst>
                      <p:childTnLst>
                        <p:par>
                          <p:cTn id="120" fill="hold">
                            <p:stCondLst>
                              <p:cond delay="0"/>
                            </p:stCondLst>
                            <p:childTnLst>
                              <p:par>
                                <p:cTn id="121" presetClass="entr" nodeType="clickEffect" presetSubtype="16" presetID="23" grpId="25" fill="hold">
                                  <p:stCondLst>
                                    <p:cond delay="0"/>
                                  </p:stCondLst>
                                  <p:iterate type="el" backwards="0">
                                    <p:tmAbs val="0"/>
                                  </p:iterate>
                                  <p:childTnLst>
                                    <p:set>
                                      <p:cBhvr>
                                        <p:cTn id="122" fill="hold"/>
                                        <p:tgtEl>
                                          <p:spTgt spid="255"/>
                                        </p:tgtEl>
                                        <p:attrNameLst>
                                          <p:attrName>style.visibility</p:attrName>
                                        </p:attrNameLst>
                                      </p:cBhvr>
                                      <p:to>
                                        <p:strVal val="visible"/>
                                      </p:to>
                                    </p:set>
                                    <p:anim calcmode="lin" valueType="num">
                                      <p:cBhvr>
                                        <p:cTn id="123" dur="500" fill="hold"/>
                                        <p:tgtEl>
                                          <p:spTgt spid="255"/>
                                        </p:tgtEl>
                                        <p:attrNameLst>
                                          <p:attrName>ppt_w</p:attrName>
                                        </p:attrNameLst>
                                      </p:cBhvr>
                                      <p:tavLst>
                                        <p:tav tm="0">
                                          <p:val>
                                            <p:fltVal val="0"/>
                                          </p:val>
                                        </p:tav>
                                        <p:tav tm="100000">
                                          <p:val>
                                            <p:strVal val="#ppt_w"/>
                                          </p:val>
                                        </p:tav>
                                      </p:tavLst>
                                    </p:anim>
                                    <p:anim calcmode="lin" valueType="num">
                                      <p:cBhvr>
                                        <p:cTn id="124" dur="500" fill="hold"/>
                                        <p:tgtEl>
                                          <p:spTgt spid="255"/>
                                        </p:tgtEl>
                                        <p:attrNameLst>
                                          <p:attrName>ppt_h</p:attrName>
                                        </p:attrNameLst>
                                      </p:cBhvr>
                                      <p:tavLst>
                                        <p:tav tm="0">
                                          <p:val>
                                            <p:fltVal val="0"/>
                                          </p:val>
                                        </p:tav>
                                        <p:tav tm="100000">
                                          <p:val>
                                            <p:strVal val="#ppt_h"/>
                                          </p:val>
                                        </p:tav>
                                      </p:tavLst>
                                    </p:anim>
                                  </p:childTnLst>
                                </p:cTn>
                              </p:par>
                            </p:childTnLst>
                          </p:cTn>
                        </p:par>
                        <p:par>
                          <p:cTn id="125" fill="hold">
                            <p:stCondLst>
                              <p:cond delay="500"/>
                            </p:stCondLst>
                            <p:childTnLst>
                              <p:par>
                                <p:cTn id="126" presetClass="entr" nodeType="afterEffect" presetSubtype="16" presetID="23" grpId="26" fill="hold">
                                  <p:stCondLst>
                                    <p:cond delay="0"/>
                                  </p:stCondLst>
                                  <p:iterate type="el" backwards="0">
                                    <p:tmAbs val="0"/>
                                  </p:iterate>
                                  <p:childTnLst>
                                    <p:set>
                                      <p:cBhvr>
                                        <p:cTn id="127" fill="hold"/>
                                        <p:tgtEl>
                                          <p:spTgt spid="258"/>
                                        </p:tgtEl>
                                        <p:attrNameLst>
                                          <p:attrName>style.visibility</p:attrName>
                                        </p:attrNameLst>
                                      </p:cBhvr>
                                      <p:to>
                                        <p:strVal val="visible"/>
                                      </p:to>
                                    </p:set>
                                    <p:anim calcmode="lin" valueType="num">
                                      <p:cBhvr>
                                        <p:cTn id="128" dur="500" fill="hold"/>
                                        <p:tgtEl>
                                          <p:spTgt spid="258"/>
                                        </p:tgtEl>
                                        <p:attrNameLst>
                                          <p:attrName>ppt_w</p:attrName>
                                        </p:attrNameLst>
                                      </p:cBhvr>
                                      <p:tavLst>
                                        <p:tav tm="0">
                                          <p:val>
                                            <p:fltVal val="0"/>
                                          </p:val>
                                        </p:tav>
                                        <p:tav tm="100000">
                                          <p:val>
                                            <p:strVal val="#ppt_w"/>
                                          </p:val>
                                        </p:tav>
                                      </p:tavLst>
                                    </p:anim>
                                    <p:anim calcmode="lin" valueType="num">
                                      <p:cBhvr>
                                        <p:cTn id="129" dur="500" fill="hold"/>
                                        <p:tgtEl>
                                          <p:spTgt spid="25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4" grpId="6"/>
      <p:bldP build="whole" bldLvl="1" animBg="1" rev="0" advAuto="0" spid="223" grpId="4"/>
      <p:bldP build="whole" bldLvl="1" animBg="1" rev="0" advAuto="0" spid="266" grpId="21"/>
      <p:bldP build="whole" bldLvl="1" animBg="1" rev="0" advAuto="0" spid="265" grpId="23"/>
      <p:bldP build="whole" bldLvl="1" animBg="1" rev="0" advAuto="0" spid="259" grpId="19"/>
      <p:bldP build="whole" bldLvl="1" animBg="1" rev="0" advAuto="0" spid="247" grpId="17"/>
      <p:bldP build="whole" bldLvl="1" animBg="1" rev="0" advAuto="0" spid="227" grpId="5"/>
      <p:bldP build="whole" bldLvl="1" animBg="1" rev="0" advAuto="0" spid="258" grpId="26"/>
      <p:bldP build="whole" bldLvl="1" animBg="1" rev="0" advAuto="0" spid="262" grpId="20"/>
      <p:bldP build="whole" bldLvl="1" animBg="1" rev="0" advAuto="0" spid="222" grpId="2"/>
      <p:bldP build="whole" bldLvl="1" animBg="1" rev="0" advAuto="0" spid="264" grpId="24"/>
      <p:bldP build="whole" bldLvl="1" animBg="1" rev="0" advAuto="0" spid="241" grpId="14"/>
      <p:bldP build="whole" bldLvl="1" animBg="1" rev="0" advAuto="0" spid="238" grpId="11"/>
      <p:bldP build="whole" bldLvl="1" animBg="1" rev="0" advAuto="0" spid="242" grpId="12"/>
      <p:bldP build="whole" bldLvl="1" animBg="1" rev="0" advAuto="0" spid="252" grpId="16"/>
      <p:bldP build="whole" bldLvl="1" animBg="1" rev="0" advAuto="0" spid="263" grpId="22"/>
      <p:bldP build="whole" bldLvl="1" animBg="1" rev="0" advAuto="0" spid="231" grpId="8"/>
      <p:bldP build="whole" bldLvl="1" animBg="1" rev="0" advAuto="0" spid="255" grpId="25"/>
      <p:bldP build="whole" bldLvl="1" animBg="1" rev="0" advAuto="0" spid="235" grpId="10"/>
      <p:bldP build="whole" bldLvl="1" animBg="1" rev="0" advAuto="0" spid="251" grpId="18"/>
      <p:bldP build="whole" bldLvl="1" animBg="1" rev="0" advAuto="0" spid="218" grpId="1"/>
      <p:bldP build="whole" bldLvl="1" animBg="1" rev="0" advAuto="0" spid="234" grpId="9"/>
      <p:bldP build="whole" bldLvl="1" animBg="1" rev="0" advAuto="0" spid="221" grpId="3"/>
      <p:bldP build="whole" bldLvl="1" animBg="1" rev="0" advAuto="0" spid="244" grpId="15"/>
      <p:bldP build="whole" bldLvl="1" animBg="1" rev="0" advAuto="0" spid="230" grpId="7"/>
      <p:bldP build="whole" bldLvl="1" animBg="1" rev="0" advAuto="0" spid="243" grpId="13"/>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1.Detection and Pre-Processing"/>
          <p:cNvSpPr txBox="1"/>
          <p:nvPr>
            <p:ph type="title"/>
          </p:nvPr>
        </p:nvSpPr>
        <p:spPr>
          <a:xfrm>
            <a:off x="952500" y="254000"/>
            <a:ext cx="11099800" cy="1099742"/>
          </a:xfrm>
          <a:prstGeom prst="rect">
            <a:avLst/>
          </a:prstGeom>
        </p:spPr>
        <p:txBody>
          <a:bodyPr/>
          <a:lstStyle>
            <a:lvl1pPr defTabSz="426466">
              <a:defRPr sz="5800"/>
            </a:lvl1pPr>
          </a:lstStyle>
          <a:p>
            <a:pPr/>
            <a:r>
              <a:t>1.Detection and Pre-Processing</a:t>
            </a:r>
          </a:p>
        </p:txBody>
      </p:sp>
      <p:sp>
        <p:nvSpPr>
          <p:cNvPr id="269" name="Modesto Castellon-Santana have developed a hare-cascade classifier to be used with OpenCV to detect left and right ears.…"/>
          <p:cNvSpPr txBox="1"/>
          <p:nvPr>
            <p:ph type="body" idx="1"/>
          </p:nvPr>
        </p:nvSpPr>
        <p:spPr>
          <a:xfrm>
            <a:off x="952500" y="1657399"/>
            <a:ext cx="11099800" cy="7219902"/>
          </a:xfrm>
          <a:prstGeom prst="rect">
            <a:avLst/>
          </a:prstGeom>
        </p:spPr>
        <p:txBody>
          <a:bodyPr anchor="t"/>
          <a:lstStyle/>
          <a:p>
            <a:pPr marL="328928" indent="-328928" defTabSz="408940">
              <a:spcBef>
                <a:spcPts val="1200"/>
              </a:spcBef>
              <a:buSzPct val="75000"/>
              <a:buFont typeface="Zapf Dingbats"/>
              <a:buChar char="➤"/>
              <a:defRPr sz="2200">
                <a:solidFill>
                  <a:srgbClr val="5C5C5C"/>
                </a:solidFill>
                <a:latin typeface="Iowan Old Style"/>
                <a:ea typeface="Iowan Old Style"/>
                <a:cs typeface="Iowan Old Style"/>
                <a:sym typeface="Iowan Old Style"/>
              </a:defRPr>
            </a:pPr>
            <a:r>
              <a:t>Modesto Castellon-Santana have developed a hare-cascade classifier to be used with OpenCV to detect left and right ears.</a:t>
            </a:r>
          </a:p>
          <a:p>
            <a:pPr marL="328928" indent="-328928" defTabSz="408940">
              <a:spcBef>
                <a:spcPts val="1200"/>
              </a:spcBef>
              <a:buSzPct val="75000"/>
              <a:buFont typeface="Zapf Dingbats"/>
              <a:buChar char="➤"/>
              <a:defRPr sz="2200">
                <a:solidFill>
                  <a:srgbClr val="5C5C5C"/>
                </a:solidFill>
                <a:latin typeface="Iowan Old Style"/>
                <a:ea typeface="Iowan Old Style"/>
                <a:cs typeface="Iowan Old Style"/>
                <a:sym typeface="Iowan Old Style"/>
              </a:defRPr>
            </a:pPr>
            <a:r>
              <a:t>The haar classifier is used to identify the face profiles, with this captures we proceed to obtain the ear using the same haar approach, if this technique cannot identify the ear, the system will compute the IRT.</a:t>
            </a:r>
          </a:p>
          <a:p>
            <a:pPr marL="328928" indent="-328928" defTabSz="408940">
              <a:spcBef>
                <a:spcPts val="1200"/>
              </a:spcBef>
              <a:buSzPct val="75000"/>
              <a:buFont typeface="Zapf Dingbats"/>
              <a:buChar char="➤"/>
              <a:defRPr sz="2200">
                <a:solidFill>
                  <a:srgbClr val="5C5C5C"/>
                </a:solidFill>
                <a:latin typeface="Iowan Old Style"/>
                <a:ea typeface="Iowan Old Style"/>
                <a:cs typeface="Iowan Old Style"/>
                <a:sym typeface="Iowan Old Style"/>
              </a:defRPr>
            </a:pPr>
            <a:r>
              <a:t>where the system computes the IRT, then it applies the Gaussian Smoothing in order to reduce noise and remove gaps in the helix. Then the image is thresholded to remove as much of the image as possible whilst trying to leave the helix intact before to use an elliptical template to match the image.</a:t>
            </a:r>
          </a:p>
          <a:p>
            <a:pPr marL="328928" indent="-328928" defTabSz="408940">
              <a:spcBef>
                <a:spcPts val="1200"/>
              </a:spcBef>
              <a:buSzPct val="75000"/>
              <a:buFont typeface="Zapf Dingbats"/>
              <a:buChar char="➤"/>
              <a:defRPr sz="2200">
                <a:solidFill>
                  <a:srgbClr val="5C5C5C"/>
                </a:solidFill>
                <a:latin typeface="Iowan Old Style"/>
                <a:ea typeface="Iowan Old Style"/>
                <a:cs typeface="Iowan Old Style"/>
                <a:sym typeface="Iowan Old Style"/>
              </a:defRPr>
            </a:pPr>
            <a:r>
              <a:t>With the ear identified we proceed to perform the pre-processing task, converting the image to gray scale and we begin the normalization process, first we perform the segmentation of the image applying a mask to extract only the ear, then the image is converted to an edge map using the canny edge filter. If </a:t>
            </a:r>
            <a:r>
              <a:rPr i="1">
                <a:latin typeface="Arial"/>
                <a:ea typeface="Arial"/>
                <a:cs typeface="Arial"/>
                <a:sym typeface="Arial"/>
              </a:rPr>
              <a:t>w </a:t>
            </a:r>
            <a:r>
              <a:t>is the width of the image in pixel and </a:t>
            </a:r>
            <a:r>
              <a:rPr i="1">
                <a:latin typeface="Arial"/>
                <a:ea typeface="Arial"/>
                <a:cs typeface="Arial"/>
                <a:sym typeface="Arial"/>
              </a:rPr>
              <a:t>h </a:t>
            </a:r>
            <a:r>
              <a:t>is the height of the image in pixel, the canny edge detector takes as input an array </a:t>
            </a:r>
            <a:r>
              <a:rPr i="1">
                <a:latin typeface="Arial"/>
                <a:ea typeface="Arial"/>
                <a:cs typeface="Arial"/>
                <a:sym typeface="Arial"/>
              </a:rPr>
              <a:t>w × h </a:t>
            </a:r>
            <a:r>
              <a:t>of gray values and sigma. </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Title"/>
          <p:cNvSpPr txBox="1"/>
          <p:nvPr>
            <p:ph type="title"/>
          </p:nvPr>
        </p:nvSpPr>
        <p:spPr>
          <a:prstGeom prst="rect">
            <a:avLst/>
          </a:prstGeom>
        </p:spPr>
        <p:txBody>
          <a:bodyPr/>
          <a:lstStyle/>
          <a:p>
            <a:pPr/>
          </a:p>
        </p:txBody>
      </p:sp>
      <p:sp>
        <p:nvSpPr>
          <p:cNvPr id="272" name="Body"/>
          <p:cNvSpPr txBox="1"/>
          <p:nvPr>
            <p:ph type="body" idx="1"/>
          </p:nvPr>
        </p:nvSpPr>
        <p:spPr>
          <a:prstGeom prst="rect">
            <a:avLst/>
          </a:prstGeom>
        </p:spPr>
        <p:txBody>
          <a:bodyPr/>
          <a:lstStyle/>
          <a:p>
            <a:pPr/>
          </a:p>
        </p:txBody>
      </p:sp>
      <p:grpSp>
        <p:nvGrpSpPr>
          <p:cNvPr id="275" name="Image Gallery"/>
          <p:cNvGrpSpPr/>
          <p:nvPr/>
        </p:nvGrpSpPr>
        <p:grpSpPr>
          <a:xfrm>
            <a:off x="2562961" y="710437"/>
            <a:ext cx="7561090" cy="8134609"/>
            <a:chOff x="0" y="0"/>
            <a:chExt cx="7561089" cy="8134607"/>
          </a:xfrm>
        </p:grpSpPr>
        <p:pic>
          <p:nvPicPr>
            <p:cNvPr id="273" name="Image" descr="Image"/>
            <p:cNvPicPr>
              <a:picLocks noChangeAspect="1"/>
            </p:cNvPicPr>
            <p:nvPr/>
          </p:nvPicPr>
          <p:blipFill>
            <a:blip r:embed="rId2">
              <a:extLst/>
            </a:blip>
            <a:srcRect l="0" t="2331" r="0" b="2330"/>
            <a:stretch>
              <a:fillRect/>
            </a:stretch>
          </p:blipFill>
          <p:spPr>
            <a:xfrm>
              <a:off x="0" y="0"/>
              <a:ext cx="7561090" cy="7545329"/>
            </a:xfrm>
            <a:prstGeom prst="rect">
              <a:avLst/>
            </a:prstGeom>
            <a:ln w="12700" cap="flat">
              <a:noFill/>
              <a:miter lim="400000"/>
            </a:ln>
            <a:effectLst/>
          </p:spPr>
        </p:pic>
        <p:sp>
          <p:nvSpPr>
            <p:cNvPr id="274" name="Step 1"/>
            <p:cNvSpPr txBox="1"/>
            <p:nvPr/>
          </p:nvSpPr>
          <p:spPr>
            <a:xfrm>
              <a:off x="0" y="7621527"/>
              <a:ext cx="7561090" cy="5130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spAutoFit/>
            </a:bodyPr>
            <a:lstStyle/>
            <a:p>
              <a:pPr lvl="3">
                <a:spcBef>
                  <a:spcPts val="1400"/>
                </a:spcBef>
                <a:defRPr spc="28" sz="2800">
                  <a:solidFill>
                    <a:srgbClr val="5C5C5C"/>
                  </a:solidFill>
                  <a:latin typeface="DIN Condensed"/>
                  <a:ea typeface="DIN Condensed"/>
                  <a:cs typeface="DIN Condensed"/>
                  <a:sym typeface="DIN Condensed"/>
                </a:defRPr>
              </a:pPr>
              <a:r>
                <a:t>Step 1</a:t>
              </a:r>
            </a:p>
          </p:txBody>
        </p:sp>
      </p:gr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2.Application of Hausdorff Distance"/>
          <p:cNvSpPr txBox="1"/>
          <p:nvPr>
            <p:ph type="title"/>
          </p:nvPr>
        </p:nvSpPr>
        <p:spPr>
          <a:xfrm>
            <a:off x="952500" y="254000"/>
            <a:ext cx="11099800" cy="1205565"/>
          </a:xfrm>
          <a:prstGeom prst="rect">
            <a:avLst/>
          </a:prstGeom>
        </p:spPr>
        <p:txBody>
          <a:bodyPr/>
          <a:lstStyle>
            <a:lvl1pPr defTabSz="385572">
              <a:defRPr sz="5200"/>
            </a:lvl1pPr>
          </a:lstStyle>
          <a:p>
            <a:pPr/>
            <a:r>
              <a:t>2.Application of Hausdorff Distance</a:t>
            </a:r>
          </a:p>
        </p:txBody>
      </p:sp>
      <p:sp>
        <p:nvSpPr>
          <p:cNvPr id="278" name="The Hausdorff distance measure used in this document is based on the assumption that the ear regions have different degrees of importance where characteristics such as helix, antihelix, tragus, antitragus, concha, lobe and ear contour play the most important role in ear recognition.…"/>
          <p:cNvSpPr txBox="1"/>
          <p:nvPr>
            <p:ph type="body" idx="1"/>
          </p:nvPr>
        </p:nvSpPr>
        <p:spPr>
          <a:xfrm>
            <a:off x="952500" y="1765093"/>
            <a:ext cx="11099800" cy="7118557"/>
          </a:xfrm>
          <a:prstGeom prst="rect">
            <a:avLst/>
          </a:prstGeom>
        </p:spPr>
        <p:txBody>
          <a:bodyPr anchor="t"/>
          <a:lstStyle/>
          <a:p>
            <a:pPr marL="404112" indent="-404112" defTabSz="502412">
              <a:spcBef>
                <a:spcPts val="1500"/>
              </a:spcBef>
              <a:buSzPct val="75000"/>
              <a:buFont typeface="Zapf Dingbats"/>
              <a:buChar char="➤"/>
              <a:defRPr sz="2700">
                <a:solidFill>
                  <a:srgbClr val="5C5C5C"/>
                </a:solidFill>
                <a:latin typeface="Iowan Old Style"/>
                <a:ea typeface="Iowan Old Style"/>
                <a:cs typeface="Iowan Old Style"/>
                <a:sym typeface="Iowan Old Style"/>
              </a:defRPr>
            </a:pPr>
            <a:r>
              <a:t>The Hausdorff distance measure used in this document is based on the assumption that the ear regions have different degrees of importance where characteristics such as helix, antihelix, tragus, antitragus, concha, lobe and ear contour play the most important role in ear recognition. </a:t>
            </a:r>
          </a:p>
          <a:p>
            <a:pPr marL="404112" indent="-404112" defTabSz="502412">
              <a:spcBef>
                <a:spcPts val="1500"/>
              </a:spcBef>
              <a:buSzPct val="75000"/>
              <a:buFont typeface="Zapf Dingbats"/>
              <a:buChar char="➤"/>
              <a:defRPr sz="2700">
                <a:solidFill>
                  <a:srgbClr val="5C5C5C"/>
                </a:solidFill>
                <a:latin typeface="Iowan Old Style"/>
                <a:ea typeface="Iowan Old Style"/>
                <a:cs typeface="Iowan Old Style"/>
                <a:sym typeface="Iowan Old Style"/>
              </a:defRPr>
            </a:pPr>
            <a:r>
              <a:t>In applying the Hausdorff distance, basically operates the comparison of edge maps.</a:t>
            </a:r>
          </a:p>
        </p:txBody>
      </p:sp>
      <p:pic>
        <p:nvPicPr>
          <p:cNvPr id="279" name="Image" descr="Image"/>
          <p:cNvPicPr>
            <a:picLocks noChangeAspect="1"/>
          </p:cNvPicPr>
          <p:nvPr/>
        </p:nvPicPr>
        <p:blipFill>
          <a:blip r:embed="rId2">
            <a:extLst/>
          </a:blip>
          <a:srcRect l="3580" t="0" r="3579" b="0"/>
          <a:stretch>
            <a:fillRect/>
          </a:stretch>
        </p:blipFill>
        <p:spPr>
          <a:xfrm>
            <a:off x="4328714" y="5465036"/>
            <a:ext cx="4769709" cy="2834549"/>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3.Tracking The Ear"/>
          <p:cNvSpPr txBox="1"/>
          <p:nvPr>
            <p:ph type="title"/>
          </p:nvPr>
        </p:nvSpPr>
        <p:spPr>
          <a:xfrm>
            <a:off x="952500" y="253999"/>
            <a:ext cx="11099800" cy="1193455"/>
          </a:xfrm>
          <a:prstGeom prst="rect">
            <a:avLst/>
          </a:prstGeom>
        </p:spPr>
        <p:txBody>
          <a:bodyPr/>
          <a:lstStyle>
            <a:lvl1pPr defTabSz="525779">
              <a:defRPr sz="7200"/>
            </a:lvl1pPr>
          </a:lstStyle>
          <a:p>
            <a:pPr/>
            <a:r>
              <a:t>3.Tracking The Ear</a:t>
            </a:r>
          </a:p>
        </p:txBody>
      </p:sp>
      <p:sp>
        <p:nvSpPr>
          <p:cNvPr id="282" name="SURF has been designed for extracting highly distinctive and invariant feature points from images.…"/>
          <p:cNvSpPr txBox="1"/>
          <p:nvPr>
            <p:ph type="body" idx="1"/>
          </p:nvPr>
        </p:nvSpPr>
        <p:spPr>
          <a:xfrm>
            <a:off x="952500" y="2019993"/>
            <a:ext cx="11099800" cy="6857307"/>
          </a:xfrm>
          <a:prstGeom prst="rect">
            <a:avLst/>
          </a:prstGeom>
        </p:spPr>
        <p:txBody>
          <a:bodyPr/>
          <a:lstStyle/>
          <a:p>
            <a:pPr marL="446404" indent="-446404" defTabSz="554990">
              <a:spcBef>
                <a:spcPts val="1700"/>
              </a:spcBef>
              <a:buSzPct val="75000"/>
              <a:buFont typeface="Zapf Dingbats"/>
              <a:buChar char="➤"/>
              <a:defRPr sz="3000">
                <a:solidFill>
                  <a:srgbClr val="5C5C5C"/>
                </a:solidFill>
                <a:latin typeface="Iowan Old Style"/>
                <a:ea typeface="Iowan Old Style"/>
                <a:cs typeface="Iowan Old Style"/>
                <a:sym typeface="Iowan Old Style"/>
              </a:defRPr>
            </a:pPr>
            <a:r>
              <a:t>SURF has been designed for extracting highly distinctive and invariant feature points from images. </a:t>
            </a:r>
          </a:p>
          <a:p>
            <a:pPr marL="446404" indent="-446404" defTabSz="554990">
              <a:spcBef>
                <a:spcPts val="1700"/>
              </a:spcBef>
              <a:buSzPct val="75000"/>
              <a:buFont typeface="Zapf Dingbats"/>
              <a:buChar char="➤"/>
              <a:defRPr sz="3000">
                <a:solidFill>
                  <a:srgbClr val="5C5C5C"/>
                </a:solidFill>
                <a:latin typeface="Iowan Old Style"/>
                <a:ea typeface="Iowan Old Style"/>
                <a:cs typeface="Iowan Old Style"/>
                <a:sym typeface="Iowan Old Style"/>
              </a:defRPr>
            </a:pPr>
            <a:r>
              <a:t>One of the basic reasons to use SURF for the feature representation is to analyse how the distinctive characteristics works in images, and at the same time is to found more robust with respect to change, taking into account the point of view rotation, scale, illumination and occlusion </a:t>
            </a:r>
            <a:r>
              <a:rPr>
                <a:solidFill>
                  <a:srgbClr val="0080AC"/>
                </a:solidFill>
              </a:rPr>
              <a:t> </a:t>
            </a:r>
            <a:r>
              <a:t>as compared to other scale and rotation invariant shape descriptors such as SIFT </a:t>
            </a:r>
            <a:r>
              <a:rPr>
                <a:solidFill>
                  <a:srgbClr val="0080AC"/>
                </a:solidFill>
              </a:rPr>
              <a:t> </a:t>
            </a:r>
            <a:r>
              <a:t>and GLOH .  </a:t>
            </a:r>
          </a:p>
          <a:p>
            <a:pPr marL="446404" indent="-446404" defTabSz="554990">
              <a:spcBef>
                <a:spcPts val="1700"/>
              </a:spcBef>
              <a:buSzPct val="75000"/>
              <a:buFont typeface="Zapf Dingbats"/>
              <a:buChar char="➤"/>
              <a:defRPr sz="3000">
                <a:solidFill>
                  <a:srgbClr val="5C5C5C"/>
                </a:solidFill>
                <a:latin typeface="Iowan Old Style"/>
                <a:ea typeface="Iowan Old Style"/>
                <a:cs typeface="Iowan Old Style"/>
                <a:sym typeface="Iowan Old Style"/>
              </a:defRPr>
            </a:pPr>
            <a:r>
              <a:t>SURF denotes a picture by first detecting some exclusive feature points in it and then by describing them with the support of a unidirectional feature descriptor. </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4. Features Extraction And Recognition"/>
          <p:cNvSpPr txBox="1"/>
          <p:nvPr>
            <p:ph type="title"/>
          </p:nvPr>
        </p:nvSpPr>
        <p:spPr>
          <a:xfrm>
            <a:off x="952500" y="254000"/>
            <a:ext cx="11099800" cy="1073641"/>
          </a:xfrm>
          <a:prstGeom prst="rect">
            <a:avLst/>
          </a:prstGeom>
        </p:spPr>
        <p:txBody>
          <a:bodyPr/>
          <a:lstStyle>
            <a:lvl1pPr defTabSz="344676">
              <a:defRPr sz="4700"/>
            </a:lvl1pPr>
          </a:lstStyle>
          <a:p>
            <a:pPr/>
            <a:r>
              <a:t>4. Features Extraction And Recognition</a:t>
            </a:r>
          </a:p>
        </p:txBody>
      </p:sp>
      <p:sp>
        <p:nvSpPr>
          <p:cNvPr id="285" name="The feature extraction algorithms and the parameter settings that the neural networks require to compute the ear recognition.…"/>
          <p:cNvSpPr txBox="1"/>
          <p:nvPr>
            <p:ph type="body" idx="1"/>
          </p:nvPr>
        </p:nvSpPr>
        <p:spPr>
          <a:xfrm>
            <a:off x="952500" y="1335089"/>
            <a:ext cx="11099800" cy="7542212"/>
          </a:xfrm>
          <a:prstGeom prst="rect">
            <a:avLst/>
          </a:prstGeom>
        </p:spPr>
        <p:txBody>
          <a:bodyPr anchor="t"/>
          <a:lstStyle/>
          <a:p>
            <a:pPr marL="469900" indent="-469900">
              <a:spcBef>
                <a:spcPts val="1800"/>
              </a:spcBef>
              <a:buSzPct val="75000"/>
              <a:buFont typeface="Zapf Dingbats"/>
              <a:buChar char="➤"/>
              <a:defRPr>
                <a:solidFill>
                  <a:srgbClr val="5C5C5C"/>
                </a:solidFill>
                <a:latin typeface="Iowan Old Style"/>
                <a:ea typeface="Iowan Old Style"/>
                <a:cs typeface="Iowan Old Style"/>
                <a:sym typeface="Iowan Old Style"/>
              </a:defRPr>
            </a:pPr>
            <a:r>
              <a:t>The feature extraction algorithms and the parameter settings that the neural networks require to compute the ear recognition.</a:t>
            </a:r>
          </a:p>
          <a:p>
            <a:pPr lvl="2" marL="1082842" indent="-320840">
              <a:spcBef>
                <a:spcPts val="1800"/>
              </a:spcBef>
              <a:buSzPct val="100000"/>
              <a:defRPr>
                <a:solidFill>
                  <a:srgbClr val="5C5C5C"/>
                </a:solidFill>
                <a:latin typeface="Iowan Old Style"/>
                <a:ea typeface="Iowan Old Style"/>
                <a:cs typeface="Iowan Old Style"/>
                <a:sym typeface="Iowan Old Style"/>
              </a:defRPr>
            </a:pPr>
            <a:r>
              <a:t>Principle Component Analysis (PCM)</a:t>
            </a:r>
          </a:p>
          <a:p>
            <a:pPr lvl="2" marL="1082842" indent="-320840">
              <a:spcBef>
                <a:spcPts val="1800"/>
              </a:spcBef>
              <a:buSzPct val="100000"/>
              <a:defRPr>
                <a:solidFill>
                  <a:srgbClr val="5C5C5C"/>
                </a:solidFill>
                <a:latin typeface="Iowan Old Style"/>
                <a:ea typeface="Iowan Old Style"/>
                <a:cs typeface="Iowan Old Style"/>
                <a:sym typeface="Iowan Old Style"/>
              </a:defRPr>
            </a:pPr>
            <a:r>
              <a:t>Linear Discriminant Analysis (LDA)</a:t>
            </a:r>
          </a:p>
          <a:p>
            <a:pPr lvl="2" marL="1082842" indent="-320840">
              <a:spcBef>
                <a:spcPts val="1800"/>
              </a:spcBef>
              <a:buSzPct val="100000"/>
              <a:defRPr>
                <a:solidFill>
                  <a:srgbClr val="5C5C5C"/>
                </a:solidFill>
                <a:latin typeface="Iowan Old Style"/>
                <a:ea typeface="Iowan Old Style"/>
                <a:cs typeface="Iowan Old Style"/>
                <a:sym typeface="Iowan Old Style"/>
              </a:defRPr>
            </a:pPr>
            <a:r>
              <a:t>SURF algorithm</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PCA"/>
          <p:cNvSpPr txBox="1"/>
          <p:nvPr>
            <p:ph type="title"/>
          </p:nvPr>
        </p:nvSpPr>
        <p:spPr>
          <a:xfrm>
            <a:off x="952500" y="253999"/>
            <a:ext cx="11099800" cy="995613"/>
          </a:xfrm>
          <a:prstGeom prst="rect">
            <a:avLst/>
          </a:prstGeom>
        </p:spPr>
        <p:txBody>
          <a:bodyPr/>
          <a:lstStyle>
            <a:lvl1pPr defTabSz="420623">
              <a:defRPr sz="5700"/>
            </a:lvl1pPr>
          </a:lstStyle>
          <a:p>
            <a:pPr/>
            <a:r>
              <a:t>PCA</a:t>
            </a:r>
          </a:p>
        </p:txBody>
      </p:sp>
      <p:sp>
        <p:nvSpPr>
          <p:cNvPr id="288" name="PCA is to reduce the large dimensionality ."/>
          <p:cNvSpPr txBox="1"/>
          <p:nvPr/>
        </p:nvSpPr>
        <p:spPr>
          <a:xfrm>
            <a:off x="742588" y="1872406"/>
            <a:ext cx="11369363" cy="571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365758" indent="-283463" algn="l" defTabSz="914400">
              <a:spcBef>
                <a:spcPts val="600"/>
              </a:spcBef>
              <a:buClr>
                <a:srgbClr val="4F81BD"/>
              </a:buClr>
              <a:buSzPct val="80000"/>
              <a:buChar char="●"/>
              <a:defRPr sz="3200">
                <a:latin typeface="Calibri"/>
                <a:ea typeface="Calibri"/>
                <a:cs typeface="Calibri"/>
                <a:sym typeface="Calibri"/>
              </a:defRPr>
            </a:lvl1pPr>
          </a:lstStyle>
          <a:p>
            <a:pPr/>
            <a:r>
              <a:t>PCA is to reduce the large dimensionality .</a:t>
            </a:r>
          </a:p>
        </p:txBody>
      </p:sp>
      <p:pic>
        <p:nvPicPr>
          <p:cNvPr id="289" name="Picture 2" descr="Picture 2"/>
          <p:cNvPicPr>
            <a:picLocks noChangeAspect="1"/>
          </p:cNvPicPr>
          <p:nvPr/>
        </p:nvPicPr>
        <p:blipFill>
          <a:blip r:embed="rId2">
            <a:extLst/>
          </a:blip>
          <a:stretch>
            <a:fillRect/>
          </a:stretch>
        </p:blipFill>
        <p:spPr>
          <a:xfrm>
            <a:off x="2250850" y="3981101"/>
            <a:ext cx="2362202" cy="1138921"/>
          </a:xfrm>
          <a:prstGeom prst="rect">
            <a:avLst/>
          </a:prstGeom>
          <a:ln w="12700">
            <a:miter lim="400000"/>
          </a:ln>
        </p:spPr>
      </p:pic>
      <p:pic>
        <p:nvPicPr>
          <p:cNvPr id="290" name="Picture 3" descr="Picture 3"/>
          <p:cNvPicPr>
            <a:picLocks noChangeAspect="1"/>
          </p:cNvPicPr>
          <p:nvPr/>
        </p:nvPicPr>
        <p:blipFill>
          <a:blip r:embed="rId3">
            <a:extLst/>
          </a:blip>
          <a:stretch>
            <a:fillRect/>
          </a:stretch>
        </p:blipFill>
        <p:spPr>
          <a:xfrm>
            <a:off x="2250850" y="5657501"/>
            <a:ext cx="2743202" cy="1066802"/>
          </a:xfrm>
          <a:prstGeom prst="rect">
            <a:avLst/>
          </a:prstGeom>
          <a:ln w="12700">
            <a:miter lim="400000"/>
          </a:ln>
        </p:spPr>
      </p:pic>
      <p:pic>
        <p:nvPicPr>
          <p:cNvPr id="291" name="Picture 4" descr="Picture 4"/>
          <p:cNvPicPr>
            <a:picLocks noChangeAspect="1"/>
          </p:cNvPicPr>
          <p:nvPr/>
        </p:nvPicPr>
        <p:blipFill>
          <a:blip r:embed="rId4">
            <a:extLst/>
          </a:blip>
          <a:stretch>
            <a:fillRect/>
          </a:stretch>
        </p:blipFill>
        <p:spPr>
          <a:xfrm>
            <a:off x="2784250" y="5200301"/>
            <a:ext cx="1441624" cy="533402"/>
          </a:xfrm>
          <a:prstGeom prst="rect">
            <a:avLst/>
          </a:prstGeom>
          <a:ln w="12700">
            <a:miter lim="400000"/>
          </a:ln>
        </p:spPr>
      </p:pic>
      <p:pic>
        <p:nvPicPr>
          <p:cNvPr id="292" name="Picture 5" descr="Picture 5"/>
          <p:cNvPicPr>
            <a:picLocks noChangeAspect="1"/>
          </p:cNvPicPr>
          <p:nvPr/>
        </p:nvPicPr>
        <p:blipFill>
          <a:blip r:embed="rId5">
            <a:extLst/>
          </a:blip>
          <a:stretch>
            <a:fillRect/>
          </a:stretch>
        </p:blipFill>
        <p:spPr>
          <a:xfrm>
            <a:off x="1946050" y="7029101"/>
            <a:ext cx="3484986" cy="685802"/>
          </a:xfrm>
          <a:prstGeom prst="rect">
            <a:avLst/>
          </a:prstGeom>
          <a:ln w="12700">
            <a:miter lim="400000"/>
          </a:ln>
        </p:spPr>
      </p:pic>
      <p:sp>
        <p:nvSpPr>
          <p:cNvPr id="293" name="Rectangle 11"/>
          <p:cNvSpPr txBox="1"/>
          <p:nvPr/>
        </p:nvSpPr>
        <p:spPr>
          <a:xfrm>
            <a:off x="2631850" y="7867301"/>
            <a:ext cx="4572003"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l" defTabSz="914400">
              <a:defRPr sz="1800">
                <a:latin typeface="Calibri"/>
                <a:ea typeface="Calibri"/>
                <a:cs typeface="Calibri"/>
                <a:sym typeface="Calibri"/>
              </a:defRPr>
            </a:lvl1pPr>
          </a:lstStyle>
          <a:p>
            <a:pPr/>
            <a:r>
              <a:t> </a:t>
            </a:r>
          </a:p>
        </p:txBody>
      </p:sp>
      <p:sp>
        <p:nvSpPr>
          <p:cNvPr id="294" name="Title 1"/>
          <p:cNvSpPr txBox="1"/>
          <p:nvPr/>
        </p:nvSpPr>
        <p:spPr>
          <a:xfrm>
            <a:off x="955450" y="3066701"/>
            <a:ext cx="4800603" cy="71596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lgn="l" defTabSz="914400">
              <a:defRPr sz="3800">
                <a:solidFill>
                  <a:srgbClr val="11488B"/>
                </a:solidFill>
                <a:effectLst>
                  <a:outerShdw sx="100000" sy="100000" kx="0" ky="0" algn="b" rotWithShape="0" blurRad="50800" dist="30000" dir="5400000">
                    <a:srgbClr val="000000">
                      <a:alpha val="30000"/>
                    </a:srgbClr>
                  </a:outerShdw>
                </a:effectLst>
                <a:latin typeface="Bell MT"/>
                <a:ea typeface="Bell MT"/>
                <a:cs typeface="Bell MT"/>
                <a:sym typeface="Bell MT"/>
              </a:defRPr>
            </a:lvl1pPr>
          </a:lstStyle>
          <a:p>
            <a:pPr/>
            <a:r>
              <a:t>How PCA works?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Out line"/>
          <p:cNvSpPr txBox="1"/>
          <p:nvPr>
            <p:ph type="title"/>
          </p:nvPr>
        </p:nvSpPr>
        <p:spPr>
          <a:prstGeom prst="rect">
            <a:avLst/>
          </a:prstGeom>
        </p:spPr>
        <p:txBody>
          <a:bodyPr/>
          <a:lstStyle>
            <a:lvl1pPr algn="l"/>
          </a:lstStyle>
          <a:p>
            <a:pPr/>
            <a:r>
              <a:t>Out line</a:t>
            </a:r>
          </a:p>
        </p:txBody>
      </p:sp>
      <p:sp>
        <p:nvSpPr>
          <p:cNvPr id="125" name="Biometrics…"/>
          <p:cNvSpPr txBox="1"/>
          <p:nvPr>
            <p:ph type="body" idx="1"/>
          </p:nvPr>
        </p:nvSpPr>
        <p:spPr>
          <a:prstGeom prst="rect">
            <a:avLst/>
          </a:prstGeom>
        </p:spPr>
        <p:txBody>
          <a:bodyPr anchor="t"/>
          <a:lstStyle/>
          <a:p>
            <a:pPr marL="365758" indent="-283463" defTabSz="914400">
              <a:spcBef>
                <a:spcPts val="600"/>
              </a:spcBef>
              <a:buClr>
                <a:srgbClr val="4F81BD"/>
              </a:buClr>
              <a:buSzPct val="80000"/>
              <a:buChar char="●"/>
              <a:defRPr>
                <a:latin typeface="Calibri"/>
                <a:ea typeface="Calibri"/>
                <a:cs typeface="Calibri"/>
                <a:sym typeface="Calibri"/>
              </a:defRPr>
            </a:pPr>
            <a:r>
              <a:t>Biometrics</a:t>
            </a:r>
          </a:p>
          <a:p>
            <a:pPr marL="365758" indent="-283463" defTabSz="914400">
              <a:spcBef>
                <a:spcPts val="600"/>
              </a:spcBef>
              <a:buClr>
                <a:srgbClr val="4F81BD"/>
              </a:buClr>
              <a:buSzPct val="80000"/>
              <a:buChar char="●"/>
              <a:defRPr>
                <a:latin typeface="Calibri"/>
                <a:ea typeface="Calibri"/>
                <a:cs typeface="Calibri"/>
                <a:sym typeface="Calibri"/>
              </a:defRPr>
            </a:pPr>
            <a:r>
              <a:t>Ear Recognition</a:t>
            </a:r>
          </a:p>
          <a:p>
            <a:pPr marL="365758" indent="-283463" defTabSz="914400">
              <a:spcBef>
                <a:spcPts val="600"/>
              </a:spcBef>
              <a:buClr>
                <a:srgbClr val="4F81BD"/>
              </a:buClr>
              <a:buSzPct val="80000"/>
              <a:buChar char="●"/>
              <a:defRPr>
                <a:latin typeface="Calibri"/>
                <a:ea typeface="Calibri"/>
                <a:cs typeface="Calibri"/>
                <a:sym typeface="Calibri"/>
              </a:defRPr>
            </a:pPr>
            <a:r>
              <a:t>Identification Vs. Verification</a:t>
            </a:r>
          </a:p>
          <a:p>
            <a:pPr marL="365758" indent="-283463" defTabSz="914400">
              <a:spcBef>
                <a:spcPts val="600"/>
              </a:spcBef>
              <a:buClr>
                <a:srgbClr val="4F81BD"/>
              </a:buClr>
              <a:buSzPct val="80000"/>
              <a:buChar char="●"/>
              <a:defRPr>
                <a:latin typeface="Calibri"/>
                <a:ea typeface="Calibri"/>
                <a:cs typeface="Calibri"/>
                <a:sym typeface="Calibri"/>
              </a:defRPr>
            </a:pPr>
            <a:r>
              <a:t>Motivation</a:t>
            </a:r>
          </a:p>
          <a:p>
            <a:pPr marL="365758" indent="-283463" defTabSz="914400">
              <a:spcBef>
                <a:spcPts val="600"/>
              </a:spcBef>
              <a:buClr>
                <a:srgbClr val="4F81BD"/>
              </a:buClr>
              <a:buSzPct val="80000"/>
              <a:buChar char="●"/>
              <a:defRPr>
                <a:latin typeface="Calibri"/>
                <a:ea typeface="Calibri"/>
                <a:cs typeface="Calibri"/>
                <a:sym typeface="Calibri"/>
              </a:defRPr>
            </a:pPr>
            <a:r>
              <a:t>Challenges</a:t>
            </a:r>
          </a:p>
          <a:p>
            <a:pPr marL="365758" indent="-283463" defTabSz="914400">
              <a:spcBef>
                <a:spcPts val="600"/>
              </a:spcBef>
              <a:buClr>
                <a:srgbClr val="4F81BD"/>
              </a:buClr>
              <a:buSzPct val="80000"/>
              <a:buChar char="●"/>
              <a:defRPr>
                <a:latin typeface="Calibri"/>
                <a:ea typeface="Calibri"/>
                <a:cs typeface="Calibri"/>
                <a:sym typeface="Calibri"/>
              </a:defRPr>
            </a:pPr>
            <a:r>
              <a:t>Basic Idea</a:t>
            </a:r>
          </a:p>
          <a:p>
            <a:pPr marL="365758" indent="-283463" defTabSz="914400">
              <a:spcBef>
                <a:spcPts val="600"/>
              </a:spcBef>
              <a:buClr>
                <a:srgbClr val="4F81BD"/>
              </a:buClr>
              <a:buSzPct val="80000"/>
              <a:buChar char="●"/>
              <a:defRPr>
                <a:latin typeface="Calibri"/>
                <a:ea typeface="Calibri"/>
                <a:cs typeface="Calibri"/>
                <a:sym typeface="Calibri"/>
              </a:defRPr>
            </a:pPr>
            <a:r>
              <a:t>Design of Proposed Algorithm</a:t>
            </a:r>
          </a:p>
          <a:p>
            <a:pPr marL="365758" indent="-283463" defTabSz="914400">
              <a:spcBef>
                <a:spcPts val="600"/>
              </a:spcBef>
              <a:buClr>
                <a:srgbClr val="4F81BD"/>
              </a:buClr>
              <a:buSzPct val="80000"/>
              <a:buChar char="●"/>
              <a:defRPr>
                <a:latin typeface="Calibri"/>
                <a:ea typeface="Calibri"/>
                <a:cs typeface="Calibri"/>
                <a:sym typeface="Calibri"/>
              </a:defRPr>
            </a:pPr>
            <a:r>
              <a:t>Proposed System</a:t>
            </a:r>
          </a:p>
          <a:p>
            <a:pPr marL="365758" indent="-283463" defTabSz="914400">
              <a:spcBef>
                <a:spcPts val="600"/>
              </a:spcBef>
              <a:buClr>
                <a:srgbClr val="4F81BD"/>
              </a:buClr>
              <a:buSzPct val="80000"/>
              <a:buChar char="●"/>
              <a:defRPr>
                <a:latin typeface="Calibri"/>
                <a:ea typeface="Calibri"/>
                <a:cs typeface="Calibri"/>
                <a:sym typeface="Calibri"/>
              </a:defRPr>
            </a:pPr>
            <a:r>
              <a:t>Conclusion &amp; Future Extensions</a:t>
            </a:r>
          </a:p>
        </p:txBody>
      </p:sp>
    </p:spTree>
  </p:cSld>
  <p:clrMapOvr>
    <a:masterClrMapping/>
  </p:clrMapOvr>
  <mc:AlternateContent xmlns:mc="http://schemas.openxmlformats.org/markup-compatibility/2006">
    <mc:Choice xmlns:p14="http://schemas.microsoft.com/office/powerpoint/2010/main" Requires="p14">
      <p:transition spd="slow" advClick="1" p14:dur="1200">
        <p14:warp dir="in"/>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Title"/>
          <p:cNvSpPr txBox="1"/>
          <p:nvPr>
            <p:ph type="title"/>
          </p:nvPr>
        </p:nvSpPr>
        <p:spPr>
          <a:prstGeom prst="rect">
            <a:avLst/>
          </a:prstGeom>
        </p:spPr>
        <p:txBody>
          <a:bodyPr/>
          <a:lstStyle/>
          <a:p>
            <a:pPr/>
          </a:p>
        </p:txBody>
      </p:sp>
      <p:pic>
        <p:nvPicPr>
          <p:cNvPr id="297" name="Image" descr="Image"/>
          <p:cNvPicPr>
            <a:picLocks noChangeAspect="1"/>
          </p:cNvPicPr>
          <p:nvPr/>
        </p:nvPicPr>
        <p:blipFill>
          <a:blip r:embed="rId2">
            <a:extLst/>
          </a:blip>
          <a:stretch>
            <a:fillRect/>
          </a:stretch>
        </p:blipFill>
        <p:spPr>
          <a:xfrm>
            <a:off x="1000006" y="640347"/>
            <a:ext cx="4076702" cy="3492503"/>
          </a:xfrm>
          <a:prstGeom prst="rect">
            <a:avLst/>
          </a:prstGeom>
          <a:ln w="12700">
            <a:miter lim="400000"/>
          </a:ln>
        </p:spPr>
      </p:pic>
      <p:pic>
        <p:nvPicPr>
          <p:cNvPr id="298" name="Image" descr="Image"/>
          <p:cNvPicPr>
            <a:picLocks noChangeAspect="1"/>
          </p:cNvPicPr>
          <p:nvPr/>
        </p:nvPicPr>
        <p:blipFill>
          <a:blip r:embed="rId3">
            <a:extLst/>
          </a:blip>
          <a:stretch>
            <a:fillRect/>
          </a:stretch>
        </p:blipFill>
        <p:spPr>
          <a:xfrm>
            <a:off x="5011492" y="1257300"/>
            <a:ext cx="6400803" cy="72390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297"/>
                                        </p:tgtEl>
                                        <p:attrNameLst>
                                          <p:attrName>style.visibility</p:attrName>
                                        </p:attrNameLst>
                                      </p:cBhvr>
                                      <p:to>
                                        <p:strVal val="visible"/>
                                      </p:to>
                                    </p:set>
                                    <p:anim calcmode="lin" valueType="num">
                                      <p:cBhvr>
                                        <p:cTn id="7" dur="750" fill="hold"/>
                                        <p:tgtEl>
                                          <p:spTgt spid="297"/>
                                        </p:tgtEl>
                                        <p:attrNameLst>
                                          <p:attrName>ppt_w</p:attrName>
                                        </p:attrNameLst>
                                      </p:cBhvr>
                                      <p:tavLst>
                                        <p:tav tm="0">
                                          <p:val>
                                            <p:fltVal val="0"/>
                                          </p:val>
                                        </p:tav>
                                        <p:tav tm="100000">
                                          <p:val>
                                            <p:strVal val="#ppt_w"/>
                                          </p:val>
                                        </p:tav>
                                      </p:tavLst>
                                    </p:anim>
                                    <p:anim calcmode="lin" valueType="num">
                                      <p:cBhvr>
                                        <p:cTn id="8" dur="750" fill="hold"/>
                                        <p:tgtEl>
                                          <p:spTgt spid="297"/>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298"/>
                                        </p:tgtEl>
                                        <p:attrNameLst>
                                          <p:attrName>style.visibility</p:attrName>
                                        </p:attrNameLst>
                                      </p:cBhvr>
                                      <p:to>
                                        <p:strVal val="visible"/>
                                      </p:to>
                                    </p:set>
                                    <p:anim calcmode="lin" valueType="num">
                                      <p:cBhvr>
                                        <p:cTn id="13" dur="750" fill="hold"/>
                                        <p:tgtEl>
                                          <p:spTgt spid="298"/>
                                        </p:tgtEl>
                                        <p:attrNameLst>
                                          <p:attrName>ppt_w</p:attrName>
                                        </p:attrNameLst>
                                      </p:cBhvr>
                                      <p:tavLst>
                                        <p:tav tm="0">
                                          <p:val>
                                            <p:fltVal val="0"/>
                                          </p:val>
                                        </p:tav>
                                        <p:tav tm="100000">
                                          <p:val>
                                            <p:strVal val="#ppt_w"/>
                                          </p:val>
                                        </p:tav>
                                      </p:tavLst>
                                    </p:anim>
                                    <p:anim calcmode="lin" valueType="num">
                                      <p:cBhvr>
                                        <p:cTn id="14" dur="750" fill="hold"/>
                                        <p:tgtEl>
                                          <p:spTgt spid="29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8" grpId="2"/>
      <p:bldP build="whole" bldLvl="1" animBg="1" rev="0" advAuto="0" spid="297" grpId="1"/>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SURF"/>
          <p:cNvSpPr txBox="1"/>
          <p:nvPr>
            <p:ph type="title"/>
          </p:nvPr>
        </p:nvSpPr>
        <p:spPr>
          <a:xfrm>
            <a:off x="952500" y="254000"/>
            <a:ext cx="11099800" cy="882301"/>
          </a:xfrm>
          <a:prstGeom prst="rect">
            <a:avLst/>
          </a:prstGeom>
        </p:spPr>
        <p:txBody>
          <a:bodyPr/>
          <a:lstStyle>
            <a:lvl1pPr defTabSz="373886">
              <a:defRPr sz="5100"/>
            </a:lvl1pPr>
          </a:lstStyle>
          <a:p>
            <a:pPr/>
            <a:r>
              <a:t>SURF</a:t>
            </a:r>
          </a:p>
        </p:txBody>
      </p:sp>
      <p:sp>
        <p:nvSpPr>
          <p:cNvPr id="301" name="SURF (Speeded Up Robust Features) As name suggests, it is a speeded-up version of SIFT.…"/>
          <p:cNvSpPr txBox="1"/>
          <p:nvPr>
            <p:ph type="body" idx="1"/>
          </p:nvPr>
        </p:nvSpPr>
        <p:spPr>
          <a:xfrm>
            <a:off x="952500" y="1455276"/>
            <a:ext cx="11099800" cy="7422024"/>
          </a:xfrm>
          <a:prstGeom prst="rect">
            <a:avLst/>
          </a:prstGeom>
        </p:spPr>
        <p:txBody>
          <a:bodyPr anchor="t"/>
          <a:lstStyle/>
          <a:p>
            <a:pPr>
              <a:defRPr sz="2600"/>
            </a:pPr>
            <a:r>
              <a:t>SURF (Speeded Up Robust Features) As name suggests, it is a speeded-up version of SIFT.</a:t>
            </a:r>
          </a:p>
          <a:p>
            <a:pPr>
              <a:defRPr sz="2600"/>
            </a:pPr>
            <a:r>
              <a:t>SURF goes a little further and approximates LoG with Box Filter. Below image shows a demonstration of such an approximation. One big advantage of this approximation is that, convolution with box filter can be easily calculated with the help of integral images. And it can be done in parallel for different scales. Also the SURF rely on determinant of Hessian matrix for both scale and location.</a:t>
            </a:r>
          </a:p>
        </p:txBody>
      </p:sp>
      <p:pic>
        <p:nvPicPr>
          <p:cNvPr id="302" name="Image" descr="Image"/>
          <p:cNvPicPr>
            <a:picLocks noChangeAspect="1"/>
          </p:cNvPicPr>
          <p:nvPr/>
        </p:nvPicPr>
        <p:blipFill>
          <a:blip r:embed="rId2">
            <a:extLst/>
          </a:blip>
          <a:stretch>
            <a:fillRect/>
          </a:stretch>
        </p:blipFill>
        <p:spPr>
          <a:xfrm>
            <a:off x="4064256" y="5548145"/>
            <a:ext cx="3287459" cy="2816359"/>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302"/>
                                        </p:tgtEl>
                                        <p:attrNameLst>
                                          <p:attrName>style.visibility</p:attrName>
                                        </p:attrNameLst>
                                      </p:cBhvr>
                                      <p:to>
                                        <p:strVal val="visible"/>
                                      </p:to>
                                    </p:set>
                                    <p:anim calcmode="lin" valueType="num">
                                      <p:cBhvr>
                                        <p:cTn id="7" dur="750" fill="hold"/>
                                        <p:tgtEl>
                                          <p:spTgt spid="302"/>
                                        </p:tgtEl>
                                        <p:attrNameLst>
                                          <p:attrName>ppt_w</p:attrName>
                                        </p:attrNameLst>
                                      </p:cBhvr>
                                      <p:tavLst>
                                        <p:tav tm="0">
                                          <p:val>
                                            <p:fltVal val="0"/>
                                          </p:val>
                                        </p:tav>
                                        <p:tav tm="100000">
                                          <p:val>
                                            <p:strVal val="#ppt_w"/>
                                          </p:val>
                                        </p:tav>
                                      </p:tavLst>
                                    </p:anim>
                                    <p:anim calcmode="lin" valueType="num">
                                      <p:cBhvr>
                                        <p:cTn id="8" dur="750" fill="hold"/>
                                        <p:tgtEl>
                                          <p:spTgt spid="30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2" grpId="1"/>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Proposed System"/>
          <p:cNvSpPr txBox="1"/>
          <p:nvPr>
            <p:ph type="title"/>
          </p:nvPr>
        </p:nvSpPr>
        <p:spPr>
          <a:xfrm>
            <a:off x="952500" y="253999"/>
            <a:ext cx="11099800" cy="1271544"/>
          </a:xfrm>
          <a:prstGeom prst="rect">
            <a:avLst/>
          </a:prstGeom>
        </p:spPr>
        <p:txBody>
          <a:bodyPr/>
          <a:lstStyle>
            <a:lvl1pPr defTabSz="560830">
              <a:defRPr sz="7600"/>
            </a:lvl1pPr>
          </a:lstStyle>
          <a:p>
            <a:pPr/>
            <a:r>
              <a:t>Proposed System</a:t>
            </a:r>
          </a:p>
        </p:txBody>
      </p:sp>
      <p:sp>
        <p:nvSpPr>
          <p:cNvPr id="305" name="I am going to use Jupyter Notebook for implementation."/>
          <p:cNvSpPr txBox="1"/>
          <p:nvPr>
            <p:ph type="body" idx="1"/>
          </p:nvPr>
        </p:nvSpPr>
        <p:spPr>
          <a:xfrm>
            <a:off x="863600" y="1567108"/>
            <a:ext cx="11099800" cy="7310192"/>
          </a:xfrm>
          <a:prstGeom prst="rect">
            <a:avLst/>
          </a:prstGeom>
        </p:spPr>
        <p:txBody>
          <a:bodyPr anchor="t"/>
          <a:lstStyle/>
          <a:p>
            <a:pPr/>
            <a:r>
              <a:t>I am going to use Jupyter Notebook for implementation.</a:t>
            </a:r>
          </a:p>
        </p:txBody>
      </p:sp>
      <p:pic>
        <p:nvPicPr>
          <p:cNvPr id="306" name="Image" descr="Image"/>
          <p:cNvPicPr>
            <a:picLocks noChangeAspect="1"/>
          </p:cNvPicPr>
          <p:nvPr/>
        </p:nvPicPr>
        <p:blipFill>
          <a:blip r:embed="rId2">
            <a:extLst/>
          </a:blip>
          <a:stretch>
            <a:fillRect/>
          </a:stretch>
        </p:blipFill>
        <p:spPr>
          <a:xfrm>
            <a:off x="2759204" y="2765056"/>
            <a:ext cx="7740392" cy="5584605"/>
          </a:xfrm>
          <a:prstGeom prst="rect">
            <a:avLst/>
          </a:prstGeom>
          <a:ln w="12700">
            <a:miter lim="400000"/>
          </a:ln>
        </p:spPr>
      </p:pic>
      <p:pic>
        <p:nvPicPr>
          <p:cNvPr id="307" name="Image" descr="Image"/>
          <p:cNvPicPr>
            <a:picLocks noChangeAspect="1"/>
          </p:cNvPicPr>
          <p:nvPr/>
        </p:nvPicPr>
        <p:blipFill>
          <a:blip r:embed="rId3">
            <a:extLst/>
          </a:blip>
          <a:stretch>
            <a:fillRect/>
          </a:stretch>
        </p:blipFill>
        <p:spPr>
          <a:xfrm>
            <a:off x="2441020" y="2769083"/>
            <a:ext cx="8376760" cy="6441094"/>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Conclusion &amp; Future Extension"/>
          <p:cNvSpPr txBox="1"/>
          <p:nvPr>
            <p:ph type="title"/>
          </p:nvPr>
        </p:nvSpPr>
        <p:spPr>
          <a:xfrm>
            <a:off x="952500" y="254000"/>
            <a:ext cx="11099800" cy="1019603"/>
          </a:xfrm>
          <a:prstGeom prst="rect">
            <a:avLst/>
          </a:prstGeom>
        </p:spPr>
        <p:txBody>
          <a:bodyPr/>
          <a:lstStyle>
            <a:lvl1pPr defTabSz="432308">
              <a:defRPr sz="5900"/>
            </a:lvl1pPr>
          </a:lstStyle>
          <a:p>
            <a:pPr/>
            <a:r>
              <a:t>Conclusion &amp; Future Extension</a:t>
            </a:r>
          </a:p>
        </p:txBody>
      </p:sp>
      <p:sp>
        <p:nvSpPr>
          <p:cNvPr id="310" name="The main result of this Analysis is the integration of two algorithms in the ear recognition system. The method used in this research is to try to formulate some of the most common approaches in the process of recognition, the project is not presented as unique and exceptional, But on the methods suggested by other researchers, integrating and comparing them, and attempting to select a combination of these approaches to successfully implement a fully functional device capable of  recognizing an individual through his or her ear.…"/>
          <p:cNvSpPr txBox="1"/>
          <p:nvPr>
            <p:ph type="body" idx="1"/>
          </p:nvPr>
        </p:nvSpPr>
        <p:spPr>
          <a:xfrm>
            <a:off x="952500" y="1621394"/>
            <a:ext cx="11099800" cy="7255907"/>
          </a:xfrm>
          <a:prstGeom prst="rect">
            <a:avLst/>
          </a:prstGeom>
        </p:spPr>
        <p:txBody>
          <a:bodyPr anchor="t"/>
          <a:lstStyle/>
          <a:p>
            <a:pPr marL="248920" indent="-248920" defTabSz="327152">
              <a:spcBef>
                <a:spcPts val="2300"/>
              </a:spcBef>
              <a:defRPr sz="1700"/>
            </a:pPr>
            <a:r>
              <a:t>The main result of this Analysis is the integration of two algorithms in the ear recognition system. The method used in this research is to try to formulate some of the most common approaches in the process of recognition, the project is not presented as unique and exceptional, But on the methods suggested by other researchers, integrating and comparing them, and attempting to select a combination of these approaches to successfully implement a fully functional device capable of  recognizing an individual through his or her ear.</a:t>
            </a:r>
          </a:p>
          <a:p>
            <a:pPr marL="248920" indent="-248920" defTabSz="327152">
              <a:spcBef>
                <a:spcPts val="2300"/>
              </a:spcBef>
              <a:defRPr sz="1700"/>
            </a:pPr>
            <a:r>
              <a:t>The first technique is based on preprocessing with SURF followed by a classifier based on Feed Forward Neural Network (SURF-NN), and the second is based on preprocessing with LDA (LDA-NN). In both architectures, the feature projection vectors obtained via the SURF and LDA techniques are used as input values in the training and testing stages. </a:t>
            </a:r>
          </a:p>
          <a:p>
            <a:pPr marL="248920" indent="-248920" defTabSz="327152">
              <a:spcBef>
                <a:spcPts val="2300"/>
              </a:spcBef>
              <a:defRPr sz="1700"/>
            </a:pPr>
            <a:r>
              <a:t>SURF-NN's identification performance among the proposed system is higher than the LDA-NN's.   The Neural network which uses SURF Descriptors as input appears to be better than lighting variation. Changes in preprocessing processes allow for better results, especially by using Hausdorff Distance as a filter level. Results have shown that with a simple 3-layer feed-forward neural network with back-propagation training, approximately 95.03 per cent of ear recognition accuracy is achieved even if the images contain some noise.   Neural networks offer many other traditional classifiers a great alternative. This type of algorithms are powerful tools that can be trained to perform complex tasks and functions in computer vision applications, in pre-processing tasks, extraction features and pattern recognition as well. As future work, the most interesting and useful resource for the police is to achieve the creation of an application that is capable not only of proposing candidates from an ear picture, but also of identifying and recognizing a suspect using an earprint. Although preliminary, the results of this research point to that objective,Recognition based on these earprints shows significant progress towards the final aim.</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References"/>
          <p:cNvSpPr txBox="1"/>
          <p:nvPr>
            <p:ph type="title"/>
          </p:nvPr>
        </p:nvSpPr>
        <p:spPr>
          <a:xfrm>
            <a:off x="952500" y="254000"/>
            <a:ext cx="11099800" cy="987177"/>
          </a:xfrm>
          <a:prstGeom prst="rect">
            <a:avLst/>
          </a:prstGeom>
        </p:spPr>
        <p:txBody>
          <a:bodyPr/>
          <a:lstStyle>
            <a:lvl1pPr defTabSz="420624">
              <a:defRPr sz="5760"/>
            </a:lvl1pPr>
          </a:lstStyle>
          <a:p>
            <a:pPr/>
            <a:r>
              <a:t>References</a:t>
            </a:r>
          </a:p>
        </p:txBody>
      </p:sp>
      <p:sp>
        <p:nvSpPr>
          <p:cNvPr id="313" name="Research paper 1: https://cse.iitk.ac.in/users/umarani/papers/surya/IPTA_2008.pdf…"/>
          <p:cNvSpPr txBox="1"/>
          <p:nvPr>
            <p:ph type="body" idx="1"/>
          </p:nvPr>
        </p:nvSpPr>
        <p:spPr>
          <a:prstGeom prst="rect">
            <a:avLst/>
          </a:prstGeom>
        </p:spPr>
        <p:txBody>
          <a:bodyPr anchor="t"/>
          <a:lstStyle/>
          <a:p>
            <a:pPr marL="435609" indent="-435609" defTabSz="572516">
              <a:spcBef>
                <a:spcPts val="4100"/>
              </a:spcBef>
              <a:defRPr sz="3136"/>
            </a:pPr>
            <a:r>
              <a:t>Research paper 1: </a:t>
            </a:r>
            <a:r>
              <a:rPr u="sng">
                <a:solidFill>
                  <a:srgbClr val="0000FF"/>
                </a:solidFill>
                <a:uFill>
                  <a:solidFill>
                    <a:srgbClr val="0000FF"/>
                  </a:solidFill>
                </a:uFill>
                <a:hlinkClick r:id="rId2" invalidUrl="" action="" tgtFrame="" tooltip="" history="1" highlightClick="0" endSnd="0"/>
              </a:rPr>
              <a:t>https://cse.iitk.ac.in/users/umarani/papers/surya/IPTA_2008.pdf</a:t>
            </a:r>
          </a:p>
          <a:p>
            <a:pPr marL="435609" indent="-435609" defTabSz="572516">
              <a:spcBef>
                <a:spcPts val="4100"/>
              </a:spcBef>
              <a:defRPr sz="3136"/>
            </a:pPr>
            <a:r>
              <a:t>Research paper 2:A small look at the ear recognition process using a hybrid approach (Journal of Applied Logic)</a:t>
            </a:r>
          </a:p>
          <a:p>
            <a:pPr marL="435609" indent="-435609" defTabSz="572516">
              <a:spcBef>
                <a:spcPts val="4100"/>
              </a:spcBef>
              <a:defRPr sz="3136"/>
            </a:pPr>
            <a:r>
              <a:t>Pdf: </a:t>
            </a:r>
            <a:r>
              <a:rPr u="sng">
                <a:solidFill>
                  <a:srgbClr val="0000FF"/>
                </a:solidFill>
                <a:uFill>
                  <a:solidFill>
                    <a:srgbClr val="0000FF"/>
                  </a:solidFill>
                </a:uFill>
                <a:hlinkClick r:id="rId3" invalidUrl="" action="" tgtFrame="" tooltip="" history="1" highlightClick="0" endSnd="0"/>
              </a:rPr>
              <a:t>https://slideplayer.com/slide/6027950/</a:t>
            </a:r>
          </a:p>
          <a:p>
            <a:pPr marL="435609" indent="-435609" defTabSz="572516">
              <a:spcBef>
                <a:spcPts val="4100"/>
              </a:spcBef>
              <a:defRPr sz="3136"/>
            </a:pPr>
            <a:r>
              <a:rPr u="sng">
                <a:solidFill>
                  <a:srgbClr val="0000FF"/>
                </a:solidFill>
                <a:uFill>
                  <a:solidFill>
                    <a:srgbClr val="0000FF"/>
                  </a:solidFill>
                </a:uFill>
                <a:hlinkClick r:id="rId4" invalidUrl="" action="" tgtFrame="" tooltip="" history="1" highlightClick="0" endSnd="0"/>
              </a:rPr>
              <a:t>https://towardsdatascience.com/ear-biometrics-machine-learning-a-little-further-1839e5d3e322</a:t>
            </a:r>
          </a:p>
          <a:p>
            <a:pPr marL="435609" indent="-435609" defTabSz="572516">
              <a:spcBef>
                <a:spcPts val="4100"/>
              </a:spcBef>
              <a:defRPr sz="3136"/>
            </a:pPr>
            <a:r>
              <a:rPr u="sng">
                <a:solidFill>
                  <a:srgbClr val="0000FF"/>
                </a:solidFill>
                <a:uFill>
                  <a:solidFill>
                    <a:srgbClr val="0000FF"/>
                  </a:solidFill>
                </a:uFill>
                <a:hlinkClick r:id="rId5" invalidUrl="" action="" tgtFrame="" tooltip="" history="1" highlightClick="0" endSnd="0"/>
              </a:rPr>
              <a:t>https://www.mdpi.com/2227-9717/7/7/457/htm</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Thank you"/>
          <p:cNvSpPr txBox="1"/>
          <p:nvPr>
            <p:ph type="ctrTitle"/>
          </p:nvPr>
        </p:nvSpPr>
        <p:spPr>
          <a:prstGeom prst="rect">
            <a:avLst/>
          </a:prstGeom>
        </p:spPr>
        <p:txBody>
          <a:bodyPr/>
          <a:lstStyle/>
          <a:p>
            <a:pPr/>
            <a:r>
              <a:t>Thank you</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315"/>
                                        </p:tgtEl>
                                        <p:attrNameLst>
                                          <p:attrName>style.visibility</p:attrName>
                                        </p:attrNameLst>
                                      </p:cBhvr>
                                      <p:to>
                                        <p:strVal val="visible"/>
                                      </p:to>
                                    </p:set>
                                    <p:animEffect filter="dissolve" transition="in">
                                      <p:cBhvr>
                                        <p:cTn id="7" dur="1500"/>
                                        <p:tgtEl>
                                          <p:spTgt spid="3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5" grpId="1"/>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What is Biometrics?"/>
          <p:cNvSpPr txBox="1"/>
          <p:nvPr>
            <p:ph type="title"/>
          </p:nvPr>
        </p:nvSpPr>
        <p:spPr>
          <a:prstGeom prst="rect">
            <a:avLst/>
          </a:prstGeom>
        </p:spPr>
        <p:txBody>
          <a:bodyPr/>
          <a:lstStyle/>
          <a:p>
            <a:pPr/>
            <a:r>
              <a:t>What is Biometrics?</a:t>
            </a:r>
          </a:p>
        </p:txBody>
      </p:sp>
      <p:sp>
        <p:nvSpPr>
          <p:cNvPr id="128" name="A biometric system is a pattern recognition system that establishes the authenticity of a specific physiological or behavioral characteristic possessed by a user .…"/>
          <p:cNvSpPr txBox="1"/>
          <p:nvPr>
            <p:ph type="body" idx="1"/>
          </p:nvPr>
        </p:nvSpPr>
        <p:spPr>
          <a:xfrm>
            <a:off x="952500" y="2304701"/>
            <a:ext cx="11099800" cy="6572599"/>
          </a:xfrm>
          <a:prstGeom prst="rect">
            <a:avLst/>
          </a:prstGeom>
        </p:spPr>
        <p:txBody>
          <a:bodyPr anchor="t"/>
          <a:lstStyle/>
          <a:p>
            <a:pPr marL="176212" indent="-176212" defTabSz="457200">
              <a:lnSpc>
                <a:spcPts val="4200"/>
              </a:lnSpc>
              <a:spcBef>
                <a:spcPts val="0"/>
              </a:spcBef>
              <a:buSzPct val="75000"/>
              <a:buFont typeface="Zapf Dingbats"/>
              <a:buChar char="➤"/>
              <a:defRPr sz="2400">
                <a:latin typeface="Times"/>
                <a:ea typeface="Times"/>
                <a:cs typeface="Times"/>
                <a:sym typeface="Times"/>
              </a:defRPr>
            </a:pPr>
            <a:r>
              <a:t>A biometric system is a pattern recognition system that establishes the authenticity of a specific physiological or behavioral characteristic possessed by a user .</a:t>
            </a:r>
          </a:p>
          <a:p>
            <a:pPr marL="293685" indent="-293685" defTabSz="457200">
              <a:lnSpc>
                <a:spcPts val="4200"/>
              </a:lnSpc>
              <a:spcBef>
                <a:spcPts val="0"/>
              </a:spcBef>
              <a:buSzPct val="75000"/>
              <a:buFont typeface="Zapf Dingbats"/>
              <a:buChar char="➤"/>
              <a:defRPr sz="2400">
                <a:latin typeface="Times"/>
                <a:ea typeface="Times"/>
                <a:cs typeface="Times"/>
                <a:sym typeface="Times"/>
              </a:defRPr>
            </a:pPr>
            <a:r>
              <a:t>It is regarded as the most secure and accurate authentication tools for verifying human identity With the presence of threats of terrorism and other criminal activity undermining the safety of nations and people. </a:t>
            </a:r>
          </a:p>
          <a:p>
            <a:pPr marL="293685" indent="-293685" defTabSz="457200">
              <a:lnSpc>
                <a:spcPts val="4200"/>
              </a:lnSpc>
              <a:spcBef>
                <a:spcPts val="0"/>
              </a:spcBef>
              <a:buSzPct val="75000"/>
              <a:buFont typeface="Zapf Dingbats"/>
              <a:buChar char="➤"/>
              <a:defRPr sz="2400">
                <a:latin typeface="Times"/>
                <a:ea typeface="Times"/>
                <a:cs typeface="Times"/>
                <a:sym typeface="Times"/>
              </a:defRPr>
            </a:pPr>
            <a:r>
              <a:t>The need for biometric techniques is apparent.</a:t>
            </a:r>
          </a:p>
          <a:p>
            <a:pPr marL="293685" indent="-293685" defTabSz="457200">
              <a:lnSpc>
                <a:spcPts val="4200"/>
              </a:lnSpc>
              <a:spcBef>
                <a:spcPts val="0"/>
              </a:spcBef>
              <a:buSzPct val="75000"/>
              <a:buFont typeface="Zapf Dingbats"/>
              <a:buChar char="➤"/>
              <a:defRPr sz="2400">
                <a:latin typeface="Times"/>
                <a:ea typeface="Times"/>
                <a:cs typeface="Times"/>
                <a:sym typeface="Times"/>
              </a:defRPr>
            </a:pPr>
            <a:r>
              <a:t> Thus, the match between a specific biometric and an application is determined depending upon the requirements of the application as well as the properties of individual biometric characteristics. </a:t>
            </a:r>
          </a:p>
          <a:p>
            <a:pPr marL="293685" indent="-293685" defTabSz="457200">
              <a:lnSpc>
                <a:spcPts val="4200"/>
              </a:lnSpc>
              <a:spcBef>
                <a:spcPts val="0"/>
              </a:spcBef>
              <a:buSzPct val="75000"/>
              <a:buFont typeface="Zapf Dingbats"/>
              <a:buChar char="➤"/>
              <a:defRPr sz="2400">
                <a:latin typeface="Times"/>
                <a:ea typeface="Times"/>
                <a:cs typeface="Times"/>
                <a:sym typeface="Times"/>
              </a:defRPr>
            </a:pPr>
            <a:r>
              <a:t>Examples include fingerprints, iris and retinal scans, hand geometry, signature, voice, DNA, ear and other measures .</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Title"/>
          <p:cNvSpPr txBox="1"/>
          <p:nvPr>
            <p:ph type="title"/>
          </p:nvPr>
        </p:nvSpPr>
        <p:spPr>
          <a:prstGeom prst="rect">
            <a:avLst/>
          </a:prstGeom>
        </p:spPr>
        <p:txBody>
          <a:bodyPr/>
          <a:lstStyle/>
          <a:p>
            <a:pPr/>
          </a:p>
        </p:txBody>
      </p:sp>
      <p:sp>
        <p:nvSpPr>
          <p:cNvPr id="131" name="Body"/>
          <p:cNvSpPr txBox="1"/>
          <p:nvPr>
            <p:ph type="body" idx="1"/>
          </p:nvPr>
        </p:nvSpPr>
        <p:spPr>
          <a:prstGeom prst="rect">
            <a:avLst/>
          </a:prstGeom>
        </p:spPr>
        <p:txBody>
          <a:bodyPr/>
          <a:lstStyle/>
          <a:p>
            <a:pPr/>
          </a:p>
        </p:txBody>
      </p:sp>
      <p:pic>
        <p:nvPicPr>
          <p:cNvPr id="132" name="Image" descr="Image"/>
          <p:cNvPicPr>
            <a:picLocks noChangeAspect="1"/>
          </p:cNvPicPr>
          <p:nvPr/>
        </p:nvPicPr>
        <p:blipFill>
          <a:blip r:embed="rId2">
            <a:extLst/>
          </a:blip>
          <a:stretch>
            <a:fillRect/>
          </a:stretch>
        </p:blipFill>
        <p:spPr>
          <a:xfrm>
            <a:off x="1708497" y="185900"/>
            <a:ext cx="9282560" cy="8353099"/>
          </a:xfrm>
          <a:prstGeom prst="rect">
            <a:avLst/>
          </a:prstGeom>
          <a:ln w="12700">
            <a:miter lim="400000"/>
          </a:ln>
        </p:spPr>
      </p:pic>
      <p:sp>
        <p:nvSpPr>
          <p:cNvPr id="133" name="Line"/>
          <p:cNvSpPr/>
          <p:nvPr/>
        </p:nvSpPr>
        <p:spPr>
          <a:xfrm>
            <a:off x="4613026" y="7787728"/>
            <a:ext cx="1" cy="367187"/>
          </a:xfrm>
          <a:prstGeom prst="line">
            <a:avLst/>
          </a:prstGeom>
          <a:ln w="25400">
            <a:solidFill>
              <a:srgbClr val="000000"/>
            </a:solidFill>
            <a:miter lim="400000"/>
          </a:ln>
        </p:spPr>
        <p:txBody>
          <a:bodyPr lIns="45718" tIns="45718" rIns="45718" bIns="45718"/>
          <a:lstStyle/>
          <a:p>
            <a:pPr/>
          </a:p>
        </p:txBody>
      </p:sp>
      <p:sp>
        <p:nvSpPr>
          <p:cNvPr id="134" name="Rectangle"/>
          <p:cNvSpPr/>
          <p:nvPr/>
        </p:nvSpPr>
        <p:spPr>
          <a:xfrm>
            <a:off x="3753792" y="8185150"/>
            <a:ext cx="1718470" cy="607319"/>
          </a:xfrm>
          <a:prstGeom prst="rect">
            <a:avLst/>
          </a:prstGeom>
          <a:solidFill>
            <a:schemeClr val="accent1"/>
          </a:solidFill>
          <a:ln w="12700">
            <a:miter lim="400000"/>
          </a:ln>
        </p:spPr>
        <p:txBody>
          <a:bodyPr lIns="50800" tIns="50800" rIns="50800" bIns="50800" anchor="ctr"/>
          <a:lstStyle/>
          <a:p>
            <a:pPr>
              <a:defRPr sz="2200">
                <a:solidFill>
                  <a:srgbClr val="FFFFFF"/>
                </a:solidFill>
              </a:defRPr>
            </a:pPr>
          </a:p>
        </p:txBody>
      </p:sp>
      <p:sp>
        <p:nvSpPr>
          <p:cNvPr id="135" name="Ear"/>
          <p:cNvSpPr txBox="1"/>
          <p:nvPr/>
        </p:nvSpPr>
        <p:spPr>
          <a:xfrm>
            <a:off x="4310360" y="8258278"/>
            <a:ext cx="60533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mn-lt"/>
                <a:ea typeface="+mn-ea"/>
                <a:cs typeface="+mn-cs"/>
                <a:sym typeface="Helvetica Neue"/>
              </a:defRPr>
            </a:lvl1pPr>
          </a:lstStyle>
          <a:p>
            <a:pPr/>
            <a:r>
              <a:t>Ear</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134"/>
                                        </p:tgtEl>
                                        <p:attrNameLst>
                                          <p:attrName>style.visibility</p:attrName>
                                        </p:attrNameLst>
                                      </p:cBhvr>
                                      <p:to>
                                        <p:strVal val="visible"/>
                                      </p:to>
                                    </p:set>
                                    <p:anim calcmode="lin" valueType="num">
                                      <p:cBhvr>
                                        <p:cTn id="7" dur="1000" fill="hold"/>
                                        <p:tgtEl>
                                          <p:spTgt spid="134"/>
                                        </p:tgtEl>
                                        <p:attrNameLst>
                                          <p:attrName>ppt_x</p:attrName>
                                        </p:attrNameLst>
                                      </p:cBhvr>
                                      <p:tavLst>
                                        <p:tav tm="0">
                                          <p:val>
                                            <p:strVal val="#ppt_x"/>
                                          </p:val>
                                        </p:tav>
                                        <p:tav tm="100000">
                                          <p:val>
                                            <p:strVal val="#ppt_x"/>
                                          </p:val>
                                        </p:tav>
                                      </p:tavLst>
                                    </p:anim>
                                    <p:anim calcmode="lin" valueType="num">
                                      <p:cBhvr>
                                        <p:cTn id="8" dur="1000" fill="hold"/>
                                        <p:tgtEl>
                                          <p:spTgt spid="13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4" grpId="1"/>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Why Ear Recognition System?"/>
          <p:cNvSpPr txBox="1"/>
          <p:nvPr>
            <p:ph type="title"/>
          </p:nvPr>
        </p:nvSpPr>
        <p:spPr>
          <a:xfrm>
            <a:off x="952500" y="254000"/>
            <a:ext cx="11099800" cy="1513334"/>
          </a:xfrm>
          <a:prstGeom prst="rect">
            <a:avLst/>
          </a:prstGeom>
        </p:spPr>
        <p:txBody>
          <a:bodyPr/>
          <a:lstStyle>
            <a:lvl1pPr defTabSz="449833">
              <a:defRPr sz="6100"/>
            </a:lvl1pPr>
          </a:lstStyle>
          <a:p>
            <a:pPr/>
            <a:r>
              <a:t>Why Ear Recognition System?</a:t>
            </a:r>
          </a:p>
        </p:txBody>
      </p:sp>
      <p:sp>
        <p:nvSpPr>
          <p:cNvPr id="138" name="The use of various human features as a tool for personal identification is includes the ear.…"/>
          <p:cNvSpPr txBox="1"/>
          <p:nvPr>
            <p:ph type="body" idx="1"/>
          </p:nvPr>
        </p:nvSpPr>
        <p:spPr>
          <a:xfrm>
            <a:off x="952500" y="1897408"/>
            <a:ext cx="11099800" cy="6979892"/>
          </a:xfrm>
          <a:prstGeom prst="rect">
            <a:avLst/>
          </a:prstGeom>
        </p:spPr>
        <p:txBody>
          <a:bodyPr anchor="t"/>
          <a:lstStyle/>
          <a:p>
            <a:pPr marL="259030" indent="-259030" defTabSz="403249">
              <a:lnSpc>
                <a:spcPts val="3600"/>
              </a:lnSpc>
              <a:spcBef>
                <a:spcPts val="0"/>
              </a:spcBef>
              <a:buSzPct val="75000"/>
              <a:buFont typeface="Zapf Dingbats"/>
              <a:buChar char="➤"/>
              <a:defRPr sz="2000">
                <a:latin typeface="Times"/>
                <a:ea typeface="Times"/>
                <a:cs typeface="Times"/>
                <a:sym typeface="Times"/>
              </a:defRPr>
            </a:pPr>
            <a:r>
              <a:t>The use of various human features as a tool for personal identification is includes the ear. </a:t>
            </a:r>
          </a:p>
          <a:p>
            <a:pPr marL="259030" indent="-259030" defTabSz="403249">
              <a:lnSpc>
                <a:spcPts val="3600"/>
              </a:lnSpc>
              <a:spcBef>
                <a:spcPts val="0"/>
              </a:spcBef>
              <a:buSzPct val="75000"/>
              <a:buFont typeface="Zapf Dingbats"/>
              <a:buChar char="➤"/>
              <a:defRPr sz="2000">
                <a:latin typeface="Times"/>
                <a:ea typeface="Times"/>
                <a:cs typeface="Times"/>
                <a:sym typeface="Times"/>
              </a:defRPr>
            </a:pPr>
            <a:r>
              <a:t>As Hurley et al. have observed, ear biometrics as a significant field of research has received inadequate attention in the scientific community, especially in comparison to the more popular methods of utilizing face, eye, or fingerprint in recognition and identification purposes. </a:t>
            </a:r>
          </a:p>
          <a:p>
            <a:pPr marL="259030" indent="-259030" defTabSz="403249">
              <a:lnSpc>
                <a:spcPts val="3600"/>
              </a:lnSpc>
              <a:spcBef>
                <a:spcPts val="0"/>
              </a:spcBef>
              <a:buSzPct val="75000"/>
              <a:buFont typeface="Zapf Dingbats"/>
              <a:buChar char="➤"/>
              <a:defRPr sz="2000">
                <a:latin typeface="Times"/>
                <a:ea typeface="Times"/>
                <a:cs typeface="Times"/>
                <a:sym typeface="Times"/>
              </a:defRPr>
            </a:pPr>
            <a:r>
              <a:t>Nonetheless, ears played a noteworthy role in forensic science for decades, principally in the United States, where Iannarelli (1989) developed an ear classification system based on manual measurements, which has been in use for many years. </a:t>
            </a:r>
          </a:p>
          <a:p>
            <a:pPr marL="259030" indent="-259030" defTabSz="403249">
              <a:lnSpc>
                <a:spcPts val="3600"/>
              </a:lnSpc>
              <a:spcBef>
                <a:spcPts val="0"/>
              </a:spcBef>
              <a:buSzPct val="75000"/>
              <a:buFont typeface="Zapf Dingbats"/>
              <a:buChar char="➤"/>
              <a:defRPr sz="2000">
                <a:latin typeface="Times"/>
                <a:ea typeface="Times"/>
                <a:cs typeface="Times"/>
                <a:sym typeface="Times"/>
              </a:defRPr>
            </a:pPr>
            <a:r>
              <a:t>The ear had particular advantages over the more traditional areas used in biometrics, specifically in as much as it has a rich and stable structure that does not change significantly as an individual ages .</a:t>
            </a:r>
          </a:p>
          <a:p>
            <a:pPr marL="259030" indent="-259030" defTabSz="403249">
              <a:lnSpc>
                <a:spcPts val="3600"/>
              </a:lnSpc>
              <a:spcBef>
                <a:spcPts val="0"/>
              </a:spcBef>
              <a:buSzPct val="75000"/>
              <a:buFont typeface="Zapf Dingbats"/>
              <a:buChar char="➤"/>
              <a:defRPr sz="2000">
                <a:latin typeface="Times"/>
                <a:ea typeface="Times"/>
                <a:cs typeface="Times"/>
                <a:sym typeface="Times"/>
              </a:defRPr>
            </a:pPr>
            <a:r>
              <a:t> Moreover, whilst the face changes radically based on expression, that problem does not exist with ears. </a:t>
            </a:r>
          </a:p>
          <a:p>
            <a:pPr marL="259030" indent="-259030" defTabSz="403249">
              <a:lnSpc>
                <a:spcPts val="3600"/>
              </a:lnSpc>
              <a:spcBef>
                <a:spcPts val="0"/>
              </a:spcBef>
              <a:buSzPct val="75000"/>
              <a:buFont typeface="Zapf Dingbats"/>
              <a:buChar char="➤"/>
              <a:defRPr sz="2000">
                <a:latin typeface="Times"/>
                <a:ea typeface="Times"/>
                <a:cs typeface="Times"/>
                <a:sym typeface="Times"/>
              </a:defRPr>
            </a:pPr>
            <a:r>
              <a:t>In addition, the immediate background of the ear is very predictable (since it is always located on the side of the head), whereas facial recognition typically requires a controlled background for accurate capture a situation that is obviously not always present. Unlike iris, retina, or fingerprint capture (which are contact biometrics), the ear does not require close proximity to achieve capture.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Identification Vs. Verification"/>
          <p:cNvSpPr txBox="1"/>
          <p:nvPr>
            <p:ph type="title"/>
          </p:nvPr>
        </p:nvSpPr>
        <p:spPr>
          <a:xfrm>
            <a:off x="952500" y="253999"/>
            <a:ext cx="11099800" cy="1510062"/>
          </a:xfrm>
          <a:prstGeom prst="rect">
            <a:avLst/>
          </a:prstGeom>
        </p:spPr>
        <p:txBody>
          <a:bodyPr/>
          <a:lstStyle>
            <a:lvl1pPr defTabSz="479044">
              <a:defRPr sz="6500"/>
            </a:lvl1pPr>
          </a:lstStyle>
          <a:p>
            <a:pPr/>
            <a:r>
              <a:t>Identification Vs. Verification</a:t>
            </a:r>
          </a:p>
        </p:txBody>
      </p:sp>
      <p:sp>
        <p:nvSpPr>
          <p:cNvPr id="141" name="Body"/>
          <p:cNvSpPr txBox="1"/>
          <p:nvPr>
            <p:ph type="body" idx="1"/>
          </p:nvPr>
        </p:nvSpPr>
        <p:spPr>
          <a:xfrm>
            <a:off x="952500" y="1578470"/>
            <a:ext cx="11099800" cy="7057530"/>
          </a:xfrm>
          <a:prstGeom prst="rect">
            <a:avLst/>
          </a:prstGeom>
        </p:spPr>
        <p:txBody>
          <a:bodyPr anchor="t"/>
          <a:lstStyle/>
          <a:p>
            <a:pPr/>
          </a:p>
        </p:txBody>
      </p:sp>
      <p:sp>
        <p:nvSpPr>
          <p:cNvPr id="142" name="Male"/>
          <p:cNvSpPr/>
          <p:nvPr/>
        </p:nvSpPr>
        <p:spPr>
          <a:xfrm>
            <a:off x="2103999" y="3013018"/>
            <a:ext cx="567178" cy="1530464"/>
          </a:xfrm>
          <a:custGeom>
            <a:avLst/>
            <a:gdLst/>
            <a:ahLst/>
            <a:cxnLst>
              <a:cxn ang="0">
                <a:pos x="wd2" y="hd2"/>
              </a:cxn>
              <a:cxn ang="5400000">
                <a:pos x="wd2" y="hd2"/>
              </a:cxn>
              <a:cxn ang="10800000">
                <a:pos x="wd2" y="hd2"/>
              </a:cxn>
              <a:cxn ang="16200000">
                <a:pos x="wd2" y="hd2"/>
              </a:cxn>
            </a:cxnLst>
            <a:rect l="0" t="0" r="r" b="b"/>
            <a:pathLst>
              <a:path w="21546" h="21600" fill="norm" stroke="1" extrusionOk="0">
                <a:moveTo>
                  <a:pt x="10777" y="0"/>
                </a:moveTo>
                <a:cubicBezTo>
                  <a:pt x="9509" y="0"/>
                  <a:pt x="8239" y="180"/>
                  <a:pt x="7271" y="540"/>
                </a:cubicBezTo>
                <a:cubicBezTo>
                  <a:pt x="5335" y="1259"/>
                  <a:pt x="5335" y="2425"/>
                  <a:pt x="7271" y="3144"/>
                </a:cubicBezTo>
                <a:cubicBezTo>
                  <a:pt x="9206" y="3863"/>
                  <a:pt x="12348" y="3863"/>
                  <a:pt x="14284" y="3144"/>
                </a:cubicBezTo>
                <a:cubicBezTo>
                  <a:pt x="16220" y="2425"/>
                  <a:pt x="16220" y="1259"/>
                  <a:pt x="14284" y="540"/>
                </a:cubicBezTo>
                <a:cubicBezTo>
                  <a:pt x="13316" y="180"/>
                  <a:pt x="12046" y="0"/>
                  <a:pt x="10777" y="0"/>
                </a:cubicBezTo>
                <a:close/>
                <a:moveTo>
                  <a:pt x="4845" y="4060"/>
                </a:moveTo>
                <a:cubicBezTo>
                  <a:pt x="2970" y="4060"/>
                  <a:pt x="1445" y="4331"/>
                  <a:pt x="907" y="4563"/>
                </a:cubicBezTo>
                <a:cubicBezTo>
                  <a:pt x="-23" y="4963"/>
                  <a:pt x="-21" y="5438"/>
                  <a:pt x="8" y="5606"/>
                </a:cubicBezTo>
                <a:lnTo>
                  <a:pt x="8" y="12393"/>
                </a:lnTo>
                <a:cubicBezTo>
                  <a:pt x="8" y="12733"/>
                  <a:pt x="732" y="13004"/>
                  <a:pt x="1648" y="13004"/>
                </a:cubicBezTo>
                <a:cubicBezTo>
                  <a:pt x="2563" y="13004"/>
                  <a:pt x="3292" y="12728"/>
                  <a:pt x="3292" y="12393"/>
                </a:cubicBezTo>
                <a:lnTo>
                  <a:pt x="3292" y="6777"/>
                </a:lnTo>
                <a:lnTo>
                  <a:pt x="4791" y="6777"/>
                </a:lnTo>
                <a:lnTo>
                  <a:pt x="4791" y="12641"/>
                </a:lnTo>
                <a:lnTo>
                  <a:pt x="4804" y="12641"/>
                </a:lnTo>
                <a:lnTo>
                  <a:pt x="4804" y="20628"/>
                </a:lnTo>
                <a:cubicBezTo>
                  <a:pt x="4804" y="21163"/>
                  <a:pt x="5982" y="21600"/>
                  <a:pt x="7421" y="21600"/>
                </a:cubicBezTo>
                <a:cubicBezTo>
                  <a:pt x="8860" y="21600"/>
                  <a:pt x="10037" y="21163"/>
                  <a:pt x="10037" y="20628"/>
                </a:cubicBezTo>
                <a:lnTo>
                  <a:pt x="10037" y="12641"/>
                </a:lnTo>
                <a:lnTo>
                  <a:pt x="11504" y="12641"/>
                </a:lnTo>
                <a:lnTo>
                  <a:pt x="11504" y="20628"/>
                </a:lnTo>
                <a:cubicBezTo>
                  <a:pt x="11504" y="21163"/>
                  <a:pt x="12682" y="21600"/>
                  <a:pt x="14121" y="21600"/>
                </a:cubicBezTo>
                <a:cubicBezTo>
                  <a:pt x="15559" y="21600"/>
                  <a:pt x="16737" y="21163"/>
                  <a:pt x="16737" y="20628"/>
                </a:cubicBezTo>
                <a:lnTo>
                  <a:pt x="16737" y="12636"/>
                </a:lnTo>
                <a:lnTo>
                  <a:pt x="16750" y="12636"/>
                </a:lnTo>
                <a:lnTo>
                  <a:pt x="16750" y="6772"/>
                </a:lnTo>
                <a:lnTo>
                  <a:pt x="18249" y="6772"/>
                </a:lnTo>
                <a:lnTo>
                  <a:pt x="18249" y="12388"/>
                </a:lnTo>
                <a:cubicBezTo>
                  <a:pt x="18249" y="12728"/>
                  <a:pt x="18973" y="12997"/>
                  <a:pt x="19889" y="12997"/>
                </a:cubicBezTo>
                <a:cubicBezTo>
                  <a:pt x="20805" y="12997"/>
                  <a:pt x="21533" y="12723"/>
                  <a:pt x="21533" y="12388"/>
                </a:cubicBezTo>
                <a:lnTo>
                  <a:pt x="21533" y="5606"/>
                </a:lnTo>
                <a:cubicBezTo>
                  <a:pt x="21577" y="5438"/>
                  <a:pt x="21564" y="4957"/>
                  <a:pt x="20634" y="4563"/>
                </a:cubicBezTo>
                <a:cubicBezTo>
                  <a:pt x="20096" y="4336"/>
                  <a:pt x="18566" y="4060"/>
                  <a:pt x="16691" y="4060"/>
                </a:cubicBezTo>
                <a:lnTo>
                  <a:pt x="4845" y="4060"/>
                </a:lnTo>
                <a:close/>
              </a:path>
            </a:pathLst>
          </a:custGeom>
          <a:solidFill>
            <a:schemeClr val="accent1"/>
          </a:solidFill>
          <a:ln w="12700">
            <a:miter lim="400000"/>
          </a:ln>
        </p:spPr>
        <p:txBody>
          <a:bodyPr lIns="50800" tIns="50800" rIns="50800" bIns="50800" anchor="ctr"/>
          <a:lstStyle/>
          <a:p>
            <a:pPr>
              <a:defRPr sz="2200">
                <a:solidFill>
                  <a:srgbClr val="FFFFFF"/>
                </a:solidFill>
              </a:defRPr>
            </a:pPr>
          </a:p>
        </p:txBody>
      </p:sp>
      <p:sp>
        <p:nvSpPr>
          <p:cNvPr id="143" name="Notebook"/>
          <p:cNvSpPr/>
          <p:nvPr/>
        </p:nvSpPr>
        <p:spPr>
          <a:xfrm>
            <a:off x="3781976" y="2747718"/>
            <a:ext cx="4696455" cy="2630783"/>
          </a:xfrm>
          <a:custGeom>
            <a:avLst/>
            <a:gdLst/>
            <a:ahLst/>
            <a:cxnLst>
              <a:cxn ang="0">
                <a:pos x="wd2" y="hd2"/>
              </a:cxn>
              <a:cxn ang="5400000">
                <a:pos x="wd2" y="hd2"/>
              </a:cxn>
              <a:cxn ang="10800000">
                <a:pos x="wd2" y="hd2"/>
              </a:cxn>
              <a:cxn ang="16200000">
                <a:pos x="wd2" y="hd2"/>
              </a:cxn>
            </a:cxnLst>
            <a:rect l="0" t="0" r="r" b="b"/>
            <a:pathLst>
              <a:path w="21600" h="21599" fill="norm" stroke="1" extrusionOk="0">
                <a:moveTo>
                  <a:pt x="1952" y="0"/>
                </a:moveTo>
                <a:cubicBezTo>
                  <a:pt x="1421" y="0"/>
                  <a:pt x="1439" y="771"/>
                  <a:pt x="1439" y="1718"/>
                </a:cubicBezTo>
                <a:lnTo>
                  <a:pt x="1439" y="19328"/>
                </a:lnTo>
                <a:lnTo>
                  <a:pt x="0" y="19328"/>
                </a:lnTo>
                <a:cubicBezTo>
                  <a:pt x="0" y="19328"/>
                  <a:pt x="0" y="19890"/>
                  <a:pt x="0" y="20529"/>
                </a:cubicBezTo>
                <a:cubicBezTo>
                  <a:pt x="0" y="21600"/>
                  <a:pt x="190" y="21599"/>
                  <a:pt x="896" y="21599"/>
                </a:cubicBezTo>
                <a:lnTo>
                  <a:pt x="20704" y="21599"/>
                </a:lnTo>
                <a:cubicBezTo>
                  <a:pt x="21367" y="21599"/>
                  <a:pt x="21600" y="21600"/>
                  <a:pt x="21600" y="20529"/>
                </a:cubicBezTo>
                <a:cubicBezTo>
                  <a:pt x="21600" y="19890"/>
                  <a:pt x="21600" y="19328"/>
                  <a:pt x="21600" y="19328"/>
                </a:cubicBezTo>
                <a:lnTo>
                  <a:pt x="20161" y="19328"/>
                </a:lnTo>
                <a:lnTo>
                  <a:pt x="20161" y="1718"/>
                </a:lnTo>
                <a:cubicBezTo>
                  <a:pt x="20161" y="771"/>
                  <a:pt x="20196" y="0"/>
                  <a:pt x="19665" y="0"/>
                </a:cubicBezTo>
                <a:lnTo>
                  <a:pt x="1952" y="0"/>
                </a:lnTo>
                <a:close/>
                <a:moveTo>
                  <a:pt x="2475" y="1849"/>
                </a:moveTo>
                <a:lnTo>
                  <a:pt x="19125" y="1849"/>
                </a:lnTo>
                <a:lnTo>
                  <a:pt x="19125" y="19328"/>
                </a:lnTo>
                <a:lnTo>
                  <a:pt x="2475" y="19328"/>
                </a:lnTo>
                <a:lnTo>
                  <a:pt x="2475" y="1849"/>
                </a:lnTo>
                <a:close/>
              </a:path>
            </a:pathLst>
          </a:custGeom>
          <a:solidFill>
            <a:schemeClr val="accent1"/>
          </a:solidFill>
          <a:ln w="12700">
            <a:miter lim="400000"/>
          </a:ln>
        </p:spPr>
        <p:txBody>
          <a:bodyPr lIns="50800" tIns="50800" rIns="50800" bIns="50800" anchor="ctr"/>
          <a:lstStyle/>
          <a:p>
            <a:pPr>
              <a:defRPr sz="2200">
                <a:solidFill>
                  <a:srgbClr val="FFFFFF"/>
                </a:solidFill>
              </a:defRPr>
            </a:pPr>
          </a:p>
        </p:txBody>
      </p:sp>
      <p:sp>
        <p:nvSpPr>
          <p:cNvPr id="144" name="Line"/>
          <p:cNvSpPr/>
          <p:nvPr/>
        </p:nvSpPr>
        <p:spPr>
          <a:xfrm>
            <a:off x="2575428" y="3756228"/>
            <a:ext cx="1682943" cy="389776"/>
          </a:xfrm>
          <a:prstGeom prst="line">
            <a:avLst/>
          </a:prstGeom>
          <a:ln w="25400">
            <a:solidFill>
              <a:srgbClr val="000000"/>
            </a:solidFill>
            <a:miter lim="400000"/>
            <a:tailEnd type="triangle"/>
          </a:ln>
        </p:spPr>
        <p:txBody>
          <a:bodyPr lIns="45718" tIns="45718" rIns="45718" bIns="45718"/>
          <a:lstStyle/>
          <a:p>
            <a:pPr/>
          </a:p>
        </p:txBody>
      </p:sp>
      <p:sp>
        <p:nvSpPr>
          <p:cNvPr id="145" name="Biometrics…"/>
          <p:cNvSpPr txBox="1"/>
          <p:nvPr/>
        </p:nvSpPr>
        <p:spPr>
          <a:xfrm>
            <a:off x="3774540" y="3983659"/>
            <a:ext cx="1497180" cy="4781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1200">
                <a:latin typeface="+mn-lt"/>
                <a:ea typeface="+mn-ea"/>
                <a:cs typeface="+mn-cs"/>
                <a:sym typeface="Helvetica Neue"/>
              </a:defRPr>
            </a:pPr>
            <a:r>
              <a:t>Biometrics </a:t>
            </a:r>
          </a:p>
          <a:p>
            <a:pPr>
              <a:defRPr b="1" sz="1200">
                <a:latin typeface="+mn-lt"/>
                <a:ea typeface="+mn-ea"/>
                <a:cs typeface="+mn-cs"/>
                <a:sym typeface="Helvetica Neue"/>
              </a:defRPr>
            </a:pPr>
            <a:r>
              <a:t>Reader</a:t>
            </a:r>
          </a:p>
        </p:txBody>
      </p:sp>
      <p:sp>
        <p:nvSpPr>
          <p:cNvPr id="146" name="Line"/>
          <p:cNvSpPr/>
          <p:nvPr/>
        </p:nvSpPr>
        <p:spPr>
          <a:xfrm>
            <a:off x="4902556" y="4222750"/>
            <a:ext cx="902318" cy="0"/>
          </a:xfrm>
          <a:prstGeom prst="line">
            <a:avLst/>
          </a:prstGeom>
          <a:ln w="25400">
            <a:solidFill>
              <a:srgbClr val="000000"/>
            </a:solidFill>
            <a:miter lim="400000"/>
            <a:tailEnd type="triangle"/>
          </a:ln>
        </p:spPr>
        <p:txBody>
          <a:bodyPr lIns="45718" tIns="45718" rIns="45718" bIns="45718"/>
          <a:lstStyle/>
          <a:p>
            <a:pPr/>
          </a:p>
        </p:txBody>
      </p:sp>
      <p:sp>
        <p:nvSpPr>
          <p:cNvPr id="147" name="Biometrics…"/>
          <p:cNvSpPr txBox="1"/>
          <p:nvPr/>
        </p:nvSpPr>
        <p:spPr>
          <a:xfrm>
            <a:off x="5736425" y="3983659"/>
            <a:ext cx="901142" cy="4781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1200">
                <a:latin typeface="+mn-lt"/>
                <a:ea typeface="+mn-ea"/>
                <a:cs typeface="+mn-cs"/>
                <a:sym typeface="Helvetica Neue"/>
              </a:defRPr>
            </a:pPr>
            <a:r>
              <a:t>Biometrics</a:t>
            </a:r>
          </a:p>
          <a:p>
            <a:pPr>
              <a:defRPr b="1" sz="1200">
                <a:latin typeface="+mn-lt"/>
                <a:ea typeface="+mn-ea"/>
                <a:cs typeface="+mn-cs"/>
                <a:sym typeface="Helvetica Neue"/>
              </a:defRPr>
            </a:pPr>
            <a:r>
              <a:t>Matcher</a:t>
            </a:r>
          </a:p>
        </p:txBody>
      </p:sp>
      <p:sp>
        <p:nvSpPr>
          <p:cNvPr id="148" name="Rounded Rectangle"/>
          <p:cNvSpPr/>
          <p:nvPr/>
        </p:nvSpPr>
        <p:spPr>
          <a:xfrm>
            <a:off x="9702800" y="3143250"/>
            <a:ext cx="1270000" cy="1640584"/>
          </a:xfrm>
          <a:prstGeom prst="roundRect">
            <a:avLst>
              <a:gd name="adj" fmla="val 15000"/>
            </a:avLst>
          </a:prstGeom>
          <a:solidFill>
            <a:schemeClr val="accent1"/>
          </a:solidFill>
          <a:ln w="12700">
            <a:miter lim="400000"/>
          </a:ln>
        </p:spPr>
        <p:txBody>
          <a:bodyPr lIns="50800" tIns="50800" rIns="50800" bIns="50800" anchor="ctr"/>
          <a:lstStyle/>
          <a:p>
            <a:pPr>
              <a:defRPr sz="2200">
                <a:solidFill>
                  <a:srgbClr val="FFFFFF"/>
                </a:solidFill>
              </a:defRPr>
            </a:pPr>
          </a:p>
        </p:txBody>
      </p:sp>
      <p:sp>
        <p:nvSpPr>
          <p:cNvPr id="149" name="Database"/>
          <p:cNvSpPr txBox="1"/>
          <p:nvPr/>
        </p:nvSpPr>
        <p:spPr>
          <a:xfrm>
            <a:off x="9589211" y="3733011"/>
            <a:ext cx="1497178"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mn-lt"/>
                <a:ea typeface="+mn-ea"/>
                <a:cs typeface="+mn-cs"/>
                <a:sym typeface="Helvetica Neue"/>
              </a:defRPr>
            </a:lvl1pPr>
          </a:lstStyle>
          <a:p>
            <a:pPr/>
            <a:r>
              <a:t>Database</a:t>
            </a:r>
          </a:p>
        </p:txBody>
      </p:sp>
      <p:sp>
        <p:nvSpPr>
          <p:cNvPr id="150" name="Line"/>
          <p:cNvSpPr/>
          <p:nvPr/>
        </p:nvSpPr>
        <p:spPr>
          <a:xfrm flipH="1">
            <a:off x="8154152" y="3944987"/>
            <a:ext cx="1504794" cy="1"/>
          </a:xfrm>
          <a:prstGeom prst="line">
            <a:avLst/>
          </a:prstGeom>
          <a:ln w="25400">
            <a:solidFill>
              <a:srgbClr val="000000"/>
            </a:solidFill>
            <a:miter lim="400000"/>
            <a:tailEnd type="triangle"/>
          </a:ln>
        </p:spPr>
        <p:txBody>
          <a:bodyPr lIns="45718" tIns="45718" rIns="45718" bIns="45718"/>
          <a:lstStyle/>
          <a:p>
            <a:pPr/>
          </a:p>
        </p:txBody>
      </p:sp>
      <p:pic>
        <p:nvPicPr>
          <p:cNvPr id="151" name="Image" descr="Image"/>
          <p:cNvPicPr>
            <a:picLocks noChangeAspect="1"/>
          </p:cNvPicPr>
          <p:nvPr/>
        </p:nvPicPr>
        <p:blipFill>
          <a:blip r:embed="rId2">
            <a:extLst/>
          </a:blip>
          <a:stretch>
            <a:fillRect/>
          </a:stretch>
        </p:blipFill>
        <p:spPr>
          <a:xfrm>
            <a:off x="6749752" y="3877524"/>
            <a:ext cx="1363639" cy="690451"/>
          </a:xfrm>
          <a:prstGeom prst="rect">
            <a:avLst/>
          </a:prstGeom>
          <a:ln w="12700">
            <a:miter lim="400000"/>
          </a:ln>
        </p:spPr>
      </p:pic>
      <p:sp>
        <p:nvSpPr>
          <p:cNvPr id="152" name="Line"/>
          <p:cNvSpPr/>
          <p:nvPr/>
        </p:nvSpPr>
        <p:spPr>
          <a:xfrm>
            <a:off x="6453949" y="4225722"/>
            <a:ext cx="552714" cy="232529"/>
          </a:xfrm>
          <a:prstGeom prst="line">
            <a:avLst/>
          </a:prstGeom>
          <a:ln w="25400">
            <a:solidFill>
              <a:srgbClr val="000000"/>
            </a:solidFill>
            <a:miter lim="400000"/>
            <a:tailEnd type="triangle"/>
          </a:ln>
        </p:spPr>
        <p:txBody>
          <a:bodyPr lIns="45718" tIns="45718" rIns="45718" bIns="45718"/>
          <a:lstStyle/>
          <a:p>
            <a:pPr/>
          </a:p>
        </p:txBody>
      </p:sp>
      <p:sp>
        <p:nvSpPr>
          <p:cNvPr id="153" name="Identification 1:N"/>
          <p:cNvSpPr txBox="1"/>
          <p:nvPr/>
        </p:nvSpPr>
        <p:spPr>
          <a:xfrm>
            <a:off x="4564786" y="2353920"/>
            <a:ext cx="2579828"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mn-lt"/>
                <a:ea typeface="+mn-ea"/>
                <a:cs typeface="+mn-cs"/>
                <a:sym typeface="Helvetica Neue"/>
              </a:defRPr>
            </a:lvl1pPr>
          </a:lstStyle>
          <a:p>
            <a:pPr/>
            <a:r>
              <a:t>Identification 1:N</a:t>
            </a:r>
          </a:p>
        </p:txBody>
      </p:sp>
      <p:sp>
        <p:nvSpPr>
          <p:cNvPr id="154" name="Male"/>
          <p:cNvSpPr/>
          <p:nvPr/>
        </p:nvSpPr>
        <p:spPr>
          <a:xfrm>
            <a:off x="1685358" y="6374610"/>
            <a:ext cx="567178" cy="1530464"/>
          </a:xfrm>
          <a:custGeom>
            <a:avLst/>
            <a:gdLst/>
            <a:ahLst/>
            <a:cxnLst>
              <a:cxn ang="0">
                <a:pos x="wd2" y="hd2"/>
              </a:cxn>
              <a:cxn ang="5400000">
                <a:pos x="wd2" y="hd2"/>
              </a:cxn>
              <a:cxn ang="10800000">
                <a:pos x="wd2" y="hd2"/>
              </a:cxn>
              <a:cxn ang="16200000">
                <a:pos x="wd2" y="hd2"/>
              </a:cxn>
            </a:cxnLst>
            <a:rect l="0" t="0" r="r" b="b"/>
            <a:pathLst>
              <a:path w="21546" h="21600" fill="norm" stroke="1" extrusionOk="0">
                <a:moveTo>
                  <a:pt x="10777" y="0"/>
                </a:moveTo>
                <a:cubicBezTo>
                  <a:pt x="9509" y="0"/>
                  <a:pt x="8239" y="180"/>
                  <a:pt x="7271" y="540"/>
                </a:cubicBezTo>
                <a:cubicBezTo>
                  <a:pt x="5335" y="1259"/>
                  <a:pt x="5335" y="2425"/>
                  <a:pt x="7271" y="3144"/>
                </a:cubicBezTo>
                <a:cubicBezTo>
                  <a:pt x="9206" y="3863"/>
                  <a:pt x="12348" y="3863"/>
                  <a:pt x="14284" y="3144"/>
                </a:cubicBezTo>
                <a:cubicBezTo>
                  <a:pt x="16220" y="2425"/>
                  <a:pt x="16220" y="1259"/>
                  <a:pt x="14284" y="540"/>
                </a:cubicBezTo>
                <a:cubicBezTo>
                  <a:pt x="13316" y="180"/>
                  <a:pt x="12046" y="0"/>
                  <a:pt x="10777" y="0"/>
                </a:cubicBezTo>
                <a:close/>
                <a:moveTo>
                  <a:pt x="4845" y="4060"/>
                </a:moveTo>
                <a:cubicBezTo>
                  <a:pt x="2970" y="4060"/>
                  <a:pt x="1445" y="4331"/>
                  <a:pt x="907" y="4563"/>
                </a:cubicBezTo>
                <a:cubicBezTo>
                  <a:pt x="-23" y="4963"/>
                  <a:pt x="-21" y="5438"/>
                  <a:pt x="8" y="5606"/>
                </a:cubicBezTo>
                <a:lnTo>
                  <a:pt x="8" y="12393"/>
                </a:lnTo>
                <a:cubicBezTo>
                  <a:pt x="8" y="12733"/>
                  <a:pt x="732" y="13004"/>
                  <a:pt x="1648" y="13004"/>
                </a:cubicBezTo>
                <a:cubicBezTo>
                  <a:pt x="2563" y="13004"/>
                  <a:pt x="3292" y="12728"/>
                  <a:pt x="3292" y="12393"/>
                </a:cubicBezTo>
                <a:lnTo>
                  <a:pt x="3292" y="6777"/>
                </a:lnTo>
                <a:lnTo>
                  <a:pt x="4791" y="6777"/>
                </a:lnTo>
                <a:lnTo>
                  <a:pt x="4791" y="12641"/>
                </a:lnTo>
                <a:lnTo>
                  <a:pt x="4804" y="12641"/>
                </a:lnTo>
                <a:lnTo>
                  <a:pt x="4804" y="20628"/>
                </a:lnTo>
                <a:cubicBezTo>
                  <a:pt x="4804" y="21163"/>
                  <a:pt x="5982" y="21600"/>
                  <a:pt x="7421" y="21600"/>
                </a:cubicBezTo>
                <a:cubicBezTo>
                  <a:pt x="8860" y="21600"/>
                  <a:pt x="10037" y="21163"/>
                  <a:pt x="10037" y="20628"/>
                </a:cubicBezTo>
                <a:lnTo>
                  <a:pt x="10037" y="12641"/>
                </a:lnTo>
                <a:lnTo>
                  <a:pt x="11504" y="12641"/>
                </a:lnTo>
                <a:lnTo>
                  <a:pt x="11504" y="20628"/>
                </a:lnTo>
                <a:cubicBezTo>
                  <a:pt x="11504" y="21163"/>
                  <a:pt x="12682" y="21600"/>
                  <a:pt x="14121" y="21600"/>
                </a:cubicBezTo>
                <a:cubicBezTo>
                  <a:pt x="15559" y="21600"/>
                  <a:pt x="16737" y="21163"/>
                  <a:pt x="16737" y="20628"/>
                </a:cubicBezTo>
                <a:lnTo>
                  <a:pt x="16737" y="12636"/>
                </a:lnTo>
                <a:lnTo>
                  <a:pt x="16750" y="12636"/>
                </a:lnTo>
                <a:lnTo>
                  <a:pt x="16750" y="6772"/>
                </a:lnTo>
                <a:lnTo>
                  <a:pt x="18249" y="6772"/>
                </a:lnTo>
                <a:lnTo>
                  <a:pt x="18249" y="12388"/>
                </a:lnTo>
                <a:cubicBezTo>
                  <a:pt x="18249" y="12728"/>
                  <a:pt x="18973" y="12997"/>
                  <a:pt x="19889" y="12997"/>
                </a:cubicBezTo>
                <a:cubicBezTo>
                  <a:pt x="20805" y="12997"/>
                  <a:pt x="21533" y="12723"/>
                  <a:pt x="21533" y="12388"/>
                </a:cubicBezTo>
                <a:lnTo>
                  <a:pt x="21533" y="5606"/>
                </a:lnTo>
                <a:cubicBezTo>
                  <a:pt x="21577" y="5438"/>
                  <a:pt x="21564" y="4957"/>
                  <a:pt x="20634" y="4563"/>
                </a:cubicBezTo>
                <a:cubicBezTo>
                  <a:pt x="20096" y="4336"/>
                  <a:pt x="18566" y="4060"/>
                  <a:pt x="16691" y="4060"/>
                </a:cubicBezTo>
                <a:lnTo>
                  <a:pt x="4845" y="4060"/>
                </a:lnTo>
                <a:close/>
              </a:path>
            </a:pathLst>
          </a:custGeom>
          <a:solidFill>
            <a:schemeClr val="accent1"/>
          </a:solidFill>
          <a:ln w="12700">
            <a:miter lim="400000"/>
          </a:ln>
        </p:spPr>
        <p:txBody>
          <a:bodyPr lIns="50800" tIns="50800" rIns="50800" bIns="50800" anchor="ctr"/>
          <a:lstStyle/>
          <a:p>
            <a:pPr>
              <a:defRPr sz="2200">
                <a:solidFill>
                  <a:srgbClr val="FFFFFF"/>
                </a:solidFill>
              </a:defRPr>
            </a:pPr>
          </a:p>
        </p:txBody>
      </p:sp>
      <p:sp>
        <p:nvSpPr>
          <p:cNvPr id="155" name="Notebook"/>
          <p:cNvSpPr/>
          <p:nvPr/>
        </p:nvSpPr>
        <p:spPr>
          <a:xfrm>
            <a:off x="3607472" y="5987851"/>
            <a:ext cx="4696456" cy="2630784"/>
          </a:xfrm>
          <a:custGeom>
            <a:avLst/>
            <a:gdLst/>
            <a:ahLst/>
            <a:cxnLst>
              <a:cxn ang="0">
                <a:pos x="wd2" y="hd2"/>
              </a:cxn>
              <a:cxn ang="5400000">
                <a:pos x="wd2" y="hd2"/>
              </a:cxn>
              <a:cxn ang="10800000">
                <a:pos x="wd2" y="hd2"/>
              </a:cxn>
              <a:cxn ang="16200000">
                <a:pos x="wd2" y="hd2"/>
              </a:cxn>
            </a:cxnLst>
            <a:rect l="0" t="0" r="r" b="b"/>
            <a:pathLst>
              <a:path w="21600" h="21599" fill="norm" stroke="1" extrusionOk="0">
                <a:moveTo>
                  <a:pt x="1952" y="0"/>
                </a:moveTo>
                <a:cubicBezTo>
                  <a:pt x="1421" y="0"/>
                  <a:pt x="1439" y="771"/>
                  <a:pt x="1439" y="1718"/>
                </a:cubicBezTo>
                <a:lnTo>
                  <a:pt x="1439" y="19328"/>
                </a:lnTo>
                <a:lnTo>
                  <a:pt x="0" y="19328"/>
                </a:lnTo>
                <a:cubicBezTo>
                  <a:pt x="0" y="19328"/>
                  <a:pt x="0" y="19890"/>
                  <a:pt x="0" y="20529"/>
                </a:cubicBezTo>
                <a:cubicBezTo>
                  <a:pt x="0" y="21600"/>
                  <a:pt x="190" y="21599"/>
                  <a:pt x="896" y="21599"/>
                </a:cubicBezTo>
                <a:lnTo>
                  <a:pt x="20704" y="21599"/>
                </a:lnTo>
                <a:cubicBezTo>
                  <a:pt x="21367" y="21599"/>
                  <a:pt x="21600" y="21600"/>
                  <a:pt x="21600" y="20529"/>
                </a:cubicBezTo>
                <a:cubicBezTo>
                  <a:pt x="21600" y="19890"/>
                  <a:pt x="21600" y="19328"/>
                  <a:pt x="21600" y="19328"/>
                </a:cubicBezTo>
                <a:lnTo>
                  <a:pt x="20161" y="19328"/>
                </a:lnTo>
                <a:lnTo>
                  <a:pt x="20161" y="1718"/>
                </a:lnTo>
                <a:cubicBezTo>
                  <a:pt x="20161" y="771"/>
                  <a:pt x="20196" y="0"/>
                  <a:pt x="19665" y="0"/>
                </a:cubicBezTo>
                <a:lnTo>
                  <a:pt x="1952" y="0"/>
                </a:lnTo>
                <a:close/>
                <a:moveTo>
                  <a:pt x="2475" y="1849"/>
                </a:moveTo>
                <a:lnTo>
                  <a:pt x="19125" y="1849"/>
                </a:lnTo>
                <a:lnTo>
                  <a:pt x="19125" y="19328"/>
                </a:lnTo>
                <a:lnTo>
                  <a:pt x="2475" y="19328"/>
                </a:lnTo>
                <a:lnTo>
                  <a:pt x="2475" y="1849"/>
                </a:lnTo>
                <a:close/>
              </a:path>
            </a:pathLst>
          </a:custGeom>
          <a:solidFill>
            <a:schemeClr val="accent1"/>
          </a:solidFill>
          <a:ln w="12700">
            <a:miter lim="400000"/>
          </a:ln>
        </p:spPr>
        <p:txBody>
          <a:bodyPr lIns="50800" tIns="50800" rIns="50800" bIns="50800" anchor="ctr"/>
          <a:lstStyle/>
          <a:p>
            <a:pPr>
              <a:defRPr sz="2200">
                <a:solidFill>
                  <a:srgbClr val="FFFFFF"/>
                </a:solidFill>
              </a:defRPr>
            </a:pPr>
          </a:p>
        </p:txBody>
      </p:sp>
      <p:sp>
        <p:nvSpPr>
          <p:cNvPr id="156" name="Line"/>
          <p:cNvSpPr/>
          <p:nvPr/>
        </p:nvSpPr>
        <p:spPr>
          <a:xfrm>
            <a:off x="2328274" y="6815762"/>
            <a:ext cx="1682942" cy="389778"/>
          </a:xfrm>
          <a:prstGeom prst="line">
            <a:avLst/>
          </a:prstGeom>
          <a:ln w="25400">
            <a:solidFill>
              <a:srgbClr val="000000"/>
            </a:solidFill>
            <a:miter lim="400000"/>
            <a:tailEnd type="triangle"/>
          </a:ln>
        </p:spPr>
        <p:txBody>
          <a:bodyPr lIns="45718" tIns="45718" rIns="45718" bIns="45718"/>
          <a:lstStyle/>
          <a:p>
            <a:pPr/>
          </a:p>
        </p:txBody>
      </p:sp>
      <p:sp>
        <p:nvSpPr>
          <p:cNvPr id="157" name="Biometrics…"/>
          <p:cNvSpPr txBox="1"/>
          <p:nvPr/>
        </p:nvSpPr>
        <p:spPr>
          <a:xfrm>
            <a:off x="3730587" y="7064152"/>
            <a:ext cx="1497180" cy="4781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1200">
                <a:latin typeface="+mn-lt"/>
                <a:ea typeface="+mn-ea"/>
                <a:cs typeface="+mn-cs"/>
                <a:sym typeface="Helvetica Neue"/>
              </a:defRPr>
            </a:pPr>
            <a:r>
              <a:t>Biometrics </a:t>
            </a:r>
          </a:p>
          <a:p>
            <a:pPr>
              <a:defRPr b="1" sz="1200">
                <a:latin typeface="+mn-lt"/>
                <a:ea typeface="+mn-ea"/>
                <a:cs typeface="+mn-cs"/>
                <a:sym typeface="Helvetica Neue"/>
              </a:defRPr>
            </a:pPr>
            <a:r>
              <a:t>Reader</a:t>
            </a:r>
          </a:p>
        </p:txBody>
      </p:sp>
      <p:sp>
        <p:nvSpPr>
          <p:cNvPr id="158" name="Line"/>
          <p:cNvSpPr/>
          <p:nvPr/>
        </p:nvSpPr>
        <p:spPr>
          <a:xfrm>
            <a:off x="4902556" y="7303242"/>
            <a:ext cx="902318" cy="2"/>
          </a:xfrm>
          <a:prstGeom prst="line">
            <a:avLst/>
          </a:prstGeom>
          <a:ln w="25400">
            <a:solidFill>
              <a:srgbClr val="000000"/>
            </a:solidFill>
            <a:miter lim="400000"/>
            <a:tailEnd type="triangle"/>
          </a:ln>
        </p:spPr>
        <p:txBody>
          <a:bodyPr lIns="45718" tIns="45718" rIns="45718" bIns="45718"/>
          <a:lstStyle/>
          <a:p>
            <a:pPr/>
          </a:p>
        </p:txBody>
      </p:sp>
      <p:sp>
        <p:nvSpPr>
          <p:cNvPr id="159" name="Biometrics…"/>
          <p:cNvSpPr txBox="1"/>
          <p:nvPr/>
        </p:nvSpPr>
        <p:spPr>
          <a:xfrm>
            <a:off x="5679631" y="7064152"/>
            <a:ext cx="901143" cy="47818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1200">
                <a:latin typeface="+mn-lt"/>
                <a:ea typeface="+mn-ea"/>
                <a:cs typeface="+mn-cs"/>
                <a:sym typeface="Helvetica Neue"/>
              </a:defRPr>
            </a:pPr>
            <a:r>
              <a:t>Biometrics</a:t>
            </a:r>
          </a:p>
          <a:p>
            <a:pPr>
              <a:defRPr b="1" sz="1200">
                <a:latin typeface="+mn-lt"/>
                <a:ea typeface="+mn-ea"/>
                <a:cs typeface="+mn-cs"/>
                <a:sym typeface="Helvetica Neue"/>
              </a:defRPr>
            </a:pPr>
            <a:r>
              <a:t>Matcher</a:t>
            </a:r>
          </a:p>
        </p:txBody>
      </p:sp>
      <p:sp>
        <p:nvSpPr>
          <p:cNvPr id="160" name="Rounded Rectangle"/>
          <p:cNvSpPr/>
          <p:nvPr/>
        </p:nvSpPr>
        <p:spPr>
          <a:xfrm>
            <a:off x="9702800" y="6482951"/>
            <a:ext cx="1270000" cy="1640585"/>
          </a:xfrm>
          <a:prstGeom prst="roundRect">
            <a:avLst>
              <a:gd name="adj" fmla="val 15000"/>
            </a:avLst>
          </a:prstGeom>
          <a:solidFill>
            <a:schemeClr val="accent1"/>
          </a:solidFill>
          <a:ln w="12700">
            <a:miter lim="400000"/>
          </a:ln>
        </p:spPr>
        <p:txBody>
          <a:bodyPr lIns="50800" tIns="50800" rIns="50800" bIns="50800" anchor="ctr"/>
          <a:lstStyle/>
          <a:p>
            <a:pPr>
              <a:defRPr sz="2200">
                <a:solidFill>
                  <a:srgbClr val="FFFFFF"/>
                </a:solidFill>
              </a:defRPr>
            </a:pPr>
          </a:p>
        </p:txBody>
      </p:sp>
      <p:sp>
        <p:nvSpPr>
          <p:cNvPr id="161" name="Database"/>
          <p:cNvSpPr txBox="1"/>
          <p:nvPr/>
        </p:nvSpPr>
        <p:spPr>
          <a:xfrm>
            <a:off x="9748457" y="6909312"/>
            <a:ext cx="1497178"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mn-lt"/>
                <a:ea typeface="+mn-ea"/>
                <a:cs typeface="+mn-cs"/>
                <a:sym typeface="Helvetica Neue"/>
              </a:defRPr>
            </a:lvl1pPr>
          </a:lstStyle>
          <a:p>
            <a:pPr/>
            <a:r>
              <a:t>Database</a:t>
            </a:r>
          </a:p>
        </p:txBody>
      </p:sp>
      <p:sp>
        <p:nvSpPr>
          <p:cNvPr id="162" name="Line"/>
          <p:cNvSpPr/>
          <p:nvPr/>
        </p:nvSpPr>
        <p:spPr>
          <a:xfrm flipH="1">
            <a:off x="8098904" y="7303242"/>
            <a:ext cx="1504794" cy="1"/>
          </a:xfrm>
          <a:prstGeom prst="line">
            <a:avLst/>
          </a:prstGeom>
          <a:ln w="25400">
            <a:solidFill>
              <a:srgbClr val="000000"/>
            </a:solidFill>
            <a:miter lim="400000"/>
            <a:tailEnd type="triangle"/>
          </a:ln>
        </p:spPr>
        <p:txBody>
          <a:bodyPr lIns="45718" tIns="45718" rIns="45718" bIns="45718"/>
          <a:lstStyle/>
          <a:p>
            <a:pPr/>
          </a:p>
        </p:txBody>
      </p:sp>
      <p:sp>
        <p:nvSpPr>
          <p:cNvPr id="163" name="Line"/>
          <p:cNvSpPr/>
          <p:nvPr/>
        </p:nvSpPr>
        <p:spPr>
          <a:xfrm>
            <a:off x="6453949" y="7188375"/>
            <a:ext cx="552714" cy="232531"/>
          </a:xfrm>
          <a:prstGeom prst="line">
            <a:avLst/>
          </a:prstGeom>
          <a:ln w="25400">
            <a:solidFill>
              <a:srgbClr val="000000"/>
            </a:solidFill>
            <a:miter lim="400000"/>
            <a:tailEnd type="triangle"/>
          </a:ln>
        </p:spPr>
        <p:txBody>
          <a:bodyPr lIns="45718" tIns="45718" rIns="45718" bIns="45718"/>
          <a:lstStyle/>
          <a:p>
            <a:pPr/>
          </a:p>
        </p:txBody>
      </p:sp>
      <p:sp>
        <p:nvSpPr>
          <p:cNvPr id="164" name="Verification 1:1"/>
          <p:cNvSpPr txBox="1"/>
          <p:nvPr/>
        </p:nvSpPr>
        <p:spPr>
          <a:xfrm>
            <a:off x="4728159" y="5641792"/>
            <a:ext cx="225308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mn-lt"/>
                <a:ea typeface="+mn-ea"/>
                <a:cs typeface="+mn-cs"/>
                <a:sym typeface="Helvetica Neue"/>
              </a:defRPr>
            </a:lvl1pPr>
          </a:lstStyle>
          <a:p>
            <a:pPr/>
            <a:r>
              <a:t>Verification 1:1</a:t>
            </a:r>
          </a:p>
        </p:txBody>
      </p:sp>
      <p:sp>
        <p:nvSpPr>
          <p:cNvPr id="165" name="ID"/>
          <p:cNvSpPr txBox="1"/>
          <p:nvPr/>
        </p:nvSpPr>
        <p:spPr>
          <a:xfrm>
            <a:off x="4839563" y="6442037"/>
            <a:ext cx="430073"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mn-lt"/>
                <a:ea typeface="+mn-ea"/>
                <a:cs typeface="+mn-cs"/>
                <a:sym typeface="Helvetica Neue"/>
              </a:defRPr>
            </a:lvl1pPr>
          </a:lstStyle>
          <a:p>
            <a:pPr/>
            <a:r>
              <a:t>ID</a:t>
            </a:r>
          </a:p>
        </p:txBody>
      </p:sp>
      <p:sp>
        <p:nvSpPr>
          <p:cNvPr id="166" name="Line"/>
          <p:cNvSpPr/>
          <p:nvPr/>
        </p:nvSpPr>
        <p:spPr>
          <a:xfrm>
            <a:off x="2178149" y="6647943"/>
            <a:ext cx="2704420" cy="3"/>
          </a:xfrm>
          <a:prstGeom prst="line">
            <a:avLst/>
          </a:prstGeom>
          <a:ln w="25400">
            <a:solidFill>
              <a:srgbClr val="000000"/>
            </a:solidFill>
            <a:miter lim="400000"/>
            <a:tailEnd type="triangle"/>
          </a:ln>
        </p:spPr>
        <p:txBody>
          <a:bodyPr lIns="45718" tIns="45718" rIns="45718" bIns="45718"/>
          <a:lstStyle/>
          <a:p>
            <a:pPr/>
          </a:p>
        </p:txBody>
      </p:sp>
      <p:sp>
        <p:nvSpPr>
          <p:cNvPr id="167" name="Line"/>
          <p:cNvSpPr/>
          <p:nvPr/>
        </p:nvSpPr>
        <p:spPr>
          <a:xfrm>
            <a:off x="5431390" y="6725184"/>
            <a:ext cx="4395136" cy="1"/>
          </a:xfrm>
          <a:prstGeom prst="line">
            <a:avLst/>
          </a:prstGeom>
          <a:ln w="25400">
            <a:solidFill>
              <a:srgbClr val="000000"/>
            </a:solidFill>
            <a:miter lim="400000"/>
            <a:tailEnd type="triangle"/>
          </a:ln>
        </p:spPr>
        <p:txBody>
          <a:bodyPr lIns="45718" tIns="45718" rIns="45718" bIns="45718"/>
          <a:lstStyle/>
          <a:p>
            <a:pPr/>
          </a:p>
        </p:txBody>
      </p:sp>
      <p:sp>
        <p:nvSpPr>
          <p:cNvPr id="168" name="Match"/>
          <p:cNvSpPr txBox="1"/>
          <p:nvPr/>
        </p:nvSpPr>
        <p:spPr>
          <a:xfrm>
            <a:off x="5615852" y="7820341"/>
            <a:ext cx="1028701"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mn-lt"/>
                <a:ea typeface="+mn-ea"/>
                <a:cs typeface="+mn-cs"/>
                <a:sym typeface="Helvetica Neue"/>
              </a:defRPr>
            </a:lvl1pPr>
          </a:lstStyle>
          <a:p>
            <a:pPr/>
            <a:r>
              <a:t>Match</a:t>
            </a:r>
          </a:p>
        </p:txBody>
      </p:sp>
      <p:pic>
        <p:nvPicPr>
          <p:cNvPr id="169" name="Image" descr="Image"/>
          <p:cNvPicPr>
            <a:picLocks noChangeAspect="1"/>
          </p:cNvPicPr>
          <p:nvPr/>
        </p:nvPicPr>
        <p:blipFill>
          <a:blip r:embed="rId3">
            <a:extLst/>
          </a:blip>
          <a:stretch>
            <a:fillRect/>
          </a:stretch>
        </p:blipFill>
        <p:spPr>
          <a:xfrm>
            <a:off x="6959624" y="6925147"/>
            <a:ext cx="1028701" cy="1028702"/>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Basic Idea"/>
          <p:cNvSpPr txBox="1"/>
          <p:nvPr>
            <p:ph type="title"/>
          </p:nvPr>
        </p:nvSpPr>
        <p:spPr>
          <a:xfrm>
            <a:off x="952500" y="253999"/>
            <a:ext cx="11099800" cy="936479"/>
          </a:xfrm>
          <a:prstGeom prst="rect">
            <a:avLst/>
          </a:prstGeom>
        </p:spPr>
        <p:txBody>
          <a:bodyPr/>
          <a:lstStyle>
            <a:lvl1pPr defTabSz="397256">
              <a:defRPr sz="5400"/>
            </a:lvl1pPr>
          </a:lstStyle>
          <a:p>
            <a:pPr/>
            <a:r>
              <a:t>Basic Idea</a:t>
            </a:r>
          </a:p>
        </p:txBody>
      </p:sp>
      <p:sp>
        <p:nvSpPr>
          <p:cNvPr id="172" name="Body"/>
          <p:cNvSpPr txBox="1"/>
          <p:nvPr>
            <p:ph type="body" idx="1"/>
          </p:nvPr>
        </p:nvSpPr>
        <p:spPr>
          <a:xfrm>
            <a:off x="952500" y="1431032"/>
            <a:ext cx="11099800" cy="7446268"/>
          </a:xfrm>
          <a:prstGeom prst="rect">
            <a:avLst/>
          </a:prstGeom>
        </p:spPr>
        <p:txBody>
          <a:bodyPr anchor="t"/>
          <a:lstStyle/>
          <a:p>
            <a:pPr/>
          </a:p>
        </p:txBody>
      </p:sp>
      <p:grpSp>
        <p:nvGrpSpPr>
          <p:cNvPr id="175" name="Image Gallery"/>
          <p:cNvGrpSpPr/>
          <p:nvPr/>
        </p:nvGrpSpPr>
        <p:grpSpPr>
          <a:xfrm>
            <a:off x="2440718" y="1629847"/>
            <a:ext cx="7649307" cy="6423631"/>
            <a:chOff x="0" y="0"/>
            <a:chExt cx="7649306" cy="6423630"/>
          </a:xfrm>
        </p:grpSpPr>
        <p:pic>
          <p:nvPicPr>
            <p:cNvPr id="173" name="Image" descr="Image"/>
            <p:cNvPicPr>
              <a:picLocks noChangeAspect="1"/>
            </p:cNvPicPr>
            <p:nvPr/>
          </p:nvPicPr>
          <p:blipFill>
            <a:blip r:embed="rId2">
              <a:extLst/>
            </a:blip>
            <a:srcRect l="0" t="3396" r="0" b="3396"/>
            <a:stretch>
              <a:fillRect/>
            </a:stretch>
          </p:blipFill>
          <p:spPr>
            <a:xfrm>
              <a:off x="0" y="0"/>
              <a:ext cx="7649307" cy="5823914"/>
            </a:xfrm>
            <a:prstGeom prst="rect">
              <a:avLst/>
            </a:prstGeom>
            <a:ln w="12700" cap="flat">
              <a:noFill/>
              <a:miter lim="400000"/>
            </a:ln>
            <a:effectLst/>
          </p:spPr>
        </p:pic>
        <p:sp>
          <p:nvSpPr>
            <p:cNvPr id="174" name="Flow Chart of the System"/>
            <p:cNvSpPr txBox="1"/>
            <p:nvPr/>
          </p:nvSpPr>
          <p:spPr>
            <a:xfrm>
              <a:off x="0" y="5910548"/>
              <a:ext cx="7649306" cy="5130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spAutoFit/>
            </a:bodyPr>
            <a:lstStyle>
              <a:lvl1pPr>
                <a:spcBef>
                  <a:spcPts val="1400"/>
                </a:spcBef>
                <a:defRPr spc="28" sz="2800">
                  <a:solidFill>
                    <a:srgbClr val="5C5C5C"/>
                  </a:solidFill>
                  <a:latin typeface="DIN Condensed"/>
                  <a:ea typeface="DIN Condensed"/>
                  <a:cs typeface="DIN Condensed"/>
                  <a:sym typeface="DIN Condensed"/>
                </a:defRPr>
              </a:lvl1pPr>
            </a:lstStyle>
            <a:p>
              <a:pPr/>
              <a:r>
                <a:t>Flow Chart of the System</a:t>
              </a:r>
            </a:p>
          </p:txBody>
        </p:sp>
      </p:grpSp>
    </p:spTree>
  </p:cSld>
  <p:clrMapOvr>
    <a:masterClrMapping/>
  </p:clrMapOvr>
  <mc:AlternateContent xmlns:mc="http://schemas.openxmlformats.org/markup-compatibility/2006">
    <mc:Choice xmlns:p14="http://schemas.microsoft.com/office/powerpoint/2010/main" Requires="p14">
      <p:transition spd="slow" advClick="1" p14:dur="1200">
        <p14:warp dir="in"/>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Body"/>
          <p:cNvSpPr txBox="1"/>
          <p:nvPr>
            <p:ph type="body" idx="1"/>
          </p:nvPr>
        </p:nvSpPr>
        <p:spPr>
          <a:xfrm>
            <a:off x="952500" y="483244"/>
            <a:ext cx="11099800" cy="8394056"/>
          </a:xfrm>
          <a:prstGeom prst="rect">
            <a:avLst/>
          </a:prstGeom>
        </p:spPr>
        <p:txBody>
          <a:bodyPr/>
          <a:lstStyle/>
          <a:p>
            <a:pPr/>
          </a:p>
        </p:txBody>
      </p:sp>
      <p:pic>
        <p:nvPicPr>
          <p:cNvPr id="178" name="Image" descr="Image"/>
          <p:cNvPicPr>
            <a:picLocks noChangeAspect="1"/>
          </p:cNvPicPr>
          <p:nvPr/>
        </p:nvPicPr>
        <p:blipFill>
          <a:blip r:embed="rId2">
            <a:extLst/>
          </a:blip>
          <a:stretch>
            <a:fillRect/>
          </a:stretch>
        </p:blipFill>
        <p:spPr>
          <a:xfrm>
            <a:off x="1528974" y="873757"/>
            <a:ext cx="2673571" cy="2159424"/>
          </a:xfrm>
          <a:prstGeom prst="rect">
            <a:avLst/>
          </a:prstGeom>
          <a:ln w="12700">
            <a:miter lim="400000"/>
          </a:ln>
        </p:spPr>
      </p:pic>
      <p:sp>
        <p:nvSpPr>
          <p:cNvPr id="179" name="Line"/>
          <p:cNvSpPr/>
          <p:nvPr/>
        </p:nvSpPr>
        <p:spPr>
          <a:xfrm>
            <a:off x="1920900" y="1024532"/>
            <a:ext cx="1399605" cy="1"/>
          </a:xfrm>
          <a:prstGeom prst="line">
            <a:avLst/>
          </a:prstGeom>
          <a:ln w="25400">
            <a:solidFill>
              <a:schemeClr val="accent3"/>
            </a:solidFill>
            <a:miter lim="400000"/>
          </a:ln>
        </p:spPr>
        <p:txBody>
          <a:bodyPr lIns="45718" tIns="45718" rIns="45718" bIns="45718"/>
          <a:lstStyle/>
          <a:p>
            <a:pPr/>
          </a:p>
        </p:txBody>
      </p:sp>
      <p:sp>
        <p:nvSpPr>
          <p:cNvPr id="180" name="Line"/>
          <p:cNvSpPr/>
          <p:nvPr/>
        </p:nvSpPr>
        <p:spPr>
          <a:xfrm flipH="1">
            <a:off x="1949198" y="1040755"/>
            <a:ext cx="2" cy="1825428"/>
          </a:xfrm>
          <a:prstGeom prst="line">
            <a:avLst/>
          </a:prstGeom>
          <a:ln w="25400">
            <a:solidFill>
              <a:schemeClr val="accent3"/>
            </a:solidFill>
            <a:miter lim="400000"/>
          </a:ln>
        </p:spPr>
        <p:txBody>
          <a:bodyPr lIns="45718" tIns="45718" rIns="45718" bIns="45718"/>
          <a:lstStyle/>
          <a:p>
            <a:pPr/>
          </a:p>
        </p:txBody>
      </p:sp>
      <p:sp>
        <p:nvSpPr>
          <p:cNvPr id="181" name="Line"/>
          <p:cNvSpPr/>
          <p:nvPr/>
        </p:nvSpPr>
        <p:spPr>
          <a:xfrm flipH="1">
            <a:off x="3244597" y="939155"/>
            <a:ext cx="2" cy="1825428"/>
          </a:xfrm>
          <a:prstGeom prst="line">
            <a:avLst/>
          </a:prstGeom>
          <a:ln w="25400">
            <a:solidFill>
              <a:schemeClr val="accent3"/>
            </a:solidFill>
            <a:miter lim="400000"/>
          </a:ln>
        </p:spPr>
        <p:txBody>
          <a:bodyPr lIns="45718" tIns="45718" rIns="45718" bIns="45718"/>
          <a:lstStyle/>
          <a:p>
            <a:pPr/>
          </a:p>
        </p:txBody>
      </p:sp>
      <p:sp>
        <p:nvSpPr>
          <p:cNvPr id="182" name="Line"/>
          <p:cNvSpPr/>
          <p:nvPr/>
        </p:nvSpPr>
        <p:spPr>
          <a:xfrm>
            <a:off x="1920900" y="2777132"/>
            <a:ext cx="1399605" cy="1"/>
          </a:xfrm>
          <a:prstGeom prst="line">
            <a:avLst/>
          </a:prstGeom>
          <a:ln w="25400">
            <a:solidFill>
              <a:schemeClr val="accent3"/>
            </a:solidFill>
            <a:miter lim="400000"/>
          </a:ln>
        </p:spPr>
        <p:txBody>
          <a:bodyPr lIns="45718" tIns="45718" rIns="45718" bIns="45718"/>
          <a:lstStyle/>
          <a:p>
            <a:pPr/>
          </a:p>
        </p:txBody>
      </p:sp>
      <p:sp>
        <p:nvSpPr>
          <p:cNvPr id="183" name="Line"/>
          <p:cNvSpPr/>
          <p:nvPr/>
        </p:nvSpPr>
        <p:spPr>
          <a:xfrm>
            <a:off x="3251398" y="2048991"/>
            <a:ext cx="1837866" cy="2"/>
          </a:xfrm>
          <a:prstGeom prst="line">
            <a:avLst/>
          </a:prstGeom>
          <a:ln w="25400">
            <a:solidFill>
              <a:srgbClr val="000000"/>
            </a:solidFill>
            <a:miter lim="400000"/>
            <a:tailEnd type="triangle"/>
          </a:ln>
        </p:spPr>
        <p:txBody>
          <a:bodyPr lIns="45718" tIns="45718" rIns="45718" bIns="45718"/>
          <a:lstStyle/>
          <a:p>
            <a:pPr/>
          </a:p>
        </p:txBody>
      </p:sp>
      <p:pic>
        <p:nvPicPr>
          <p:cNvPr id="184" name="Image" descr="Image"/>
          <p:cNvPicPr>
            <a:picLocks noChangeAspect="1"/>
          </p:cNvPicPr>
          <p:nvPr/>
        </p:nvPicPr>
        <p:blipFill>
          <a:blip r:embed="rId2">
            <a:extLst/>
          </a:blip>
          <a:srcRect l="21096" t="12388" r="43529" b="46140"/>
          <a:stretch>
            <a:fillRect/>
          </a:stretch>
        </p:blipFill>
        <p:spPr>
          <a:xfrm>
            <a:off x="5119627" y="1082440"/>
            <a:ext cx="2041588" cy="1933201"/>
          </a:xfrm>
          <a:prstGeom prst="rect">
            <a:avLst/>
          </a:prstGeom>
          <a:ln w="12700">
            <a:miter lim="400000"/>
          </a:ln>
        </p:spPr>
      </p:pic>
      <p:sp>
        <p:nvSpPr>
          <p:cNvPr id="185" name="Line"/>
          <p:cNvSpPr/>
          <p:nvPr/>
        </p:nvSpPr>
        <p:spPr>
          <a:xfrm>
            <a:off x="5627637" y="1696753"/>
            <a:ext cx="480580" cy="6297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518" y="3933"/>
                </a:moveTo>
                <a:lnTo>
                  <a:pt x="0" y="10072"/>
                </a:lnTo>
                <a:lnTo>
                  <a:pt x="6658" y="15582"/>
                </a:lnTo>
                <a:lnTo>
                  <a:pt x="15033" y="21600"/>
                </a:lnTo>
                <a:lnTo>
                  <a:pt x="21600" y="17037"/>
                </a:lnTo>
                <a:lnTo>
                  <a:pt x="20523" y="12012"/>
                </a:lnTo>
                <a:lnTo>
                  <a:pt x="16021" y="3881"/>
                </a:lnTo>
                <a:lnTo>
                  <a:pt x="9722" y="0"/>
                </a:lnTo>
              </a:path>
            </a:pathLst>
          </a:custGeom>
          <a:ln w="25400">
            <a:solidFill>
              <a:srgbClr val="000000"/>
            </a:solidFill>
            <a:miter lim="400000"/>
          </a:ln>
        </p:spPr>
        <p:txBody>
          <a:bodyPr lIns="50800" tIns="50800" rIns="50800" bIns="50800" anchor="ctr"/>
          <a:lstStyle/>
          <a:p>
            <a:pPr>
              <a:defRPr sz="2200">
                <a:solidFill>
                  <a:srgbClr val="FFFFFF"/>
                </a:solidFill>
              </a:defRPr>
            </a:pPr>
          </a:p>
        </p:txBody>
      </p:sp>
      <p:pic>
        <p:nvPicPr>
          <p:cNvPr id="186" name="Image" descr="Image"/>
          <p:cNvPicPr>
            <a:picLocks noChangeAspect="1"/>
          </p:cNvPicPr>
          <p:nvPr/>
        </p:nvPicPr>
        <p:blipFill>
          <a:blip r:embed="rId3">
            <a:extLst/>
          </a:blip>
          <a:stretch>
            <a:fillRect/>
          </a:stretch>
        </p:blipFill>
        <p:spPr>
          <a:xfrm>
            <a:off x="9482621" y="969279"/>
            <a:ext cx="1458107" cy="2159425"/>
          </a:xfrm>
          <a:prstGeom prst="rect">
            <a:avLst/>
          </a:prstGeom>
          <a:ln w="12700">
            <a:miter lim="400000"/>
          </a:ln>
        </p:spPr>
      </p:pic>
      <p:sp>
        <p:nvSpPr>
          <p:cNvPr id="187" name="Line"/>
          <p:cNvSpPr/>
          <p:nvPr/>
        </p:nvSpPr>
        <p:spPr>
          <a:xfrm>
            <a:off x="7191609" y="2157808"/>
            <a:ext cx="2365290" cy="3"/>
          </a:xfrm>
          <a:prstGeom prst="line">
            <a:avLst/>
          </a:prstGeom>
          <a:ln w="25400">
            <a:solidFill>
              <a:srgbClr val="000000"/>
            </a:solidFill>
            <a:miter lim="400000"/>
            <a:tailEnd type="triangle"/>
          </a:ln>
        </p:spPr>
        <p:txBody>
          <a:bodyPr lIns="45718" tIns="45718" rIns="45718" bIns="45718"/>
          <a:lstStyle/>
          <a:p>
            <a:pPr/>
          </a:p>
        </p:txBody>
      </p:sp>
      <p:pic>
        <p:nvPicPr>
          <p:cNvPr id="188" name="Image" descr="Image"/>
          <p:cNvPicPr>
            <a:picLocks noChangeAspect="1"/>
          </p:cNvPicPr>
          <p:nvPr/>
        </p:nvPicPr>
        <p:blipFill>
          <a:blip r:embed="rId4">
            <a:extLst/>
          </a:blip>
          <a:stretch>
            <a:fillRect/>
          </a:stretch>
        </p:blipFill>
        <p:spPr>
          <a:xfrm>
            <a:off x="1695582" y="3603104"/>
            <a:ext cx="9918435" cy="5052568"/>
          </a:xfrm>
          <a:prstGeom prst="rect">
            <a:avLst/>
          </a:prstGeom>
          <a:ln w="12700">
            <a:miter lim="400000"/>
          </a:ln>
        </p:spPr>
      </p:pic>
      <p:sp>
        <p:nvSpPr>
          <p:cNvPr id="189" name="Ear detection"/>
          <p:cNvSpPr txBox="1"/>
          <p:nvPr/>
        </p:nvSpPr>
        <p:spPr>
          <a:xfrm>
            <a:off x="1458518" y="3087611"/>
            <a:ext cx="2061363"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mn-lt"/>
                <a:ea typeface="+mn-ea"/>
                <a:cs typeface="+mn-cs"/>
                <a:sym typeface="Helvetica Neue"/>
              </a:defRPr>
            </a:lvl1pPr>
          </a:lstStyle>
          <a:p>
            <a:pPr/>
            <a:r>
              <a:t>Ear detection</a:t>
            </a:r>
          </a:p>
        </p:txBody>
      </p:sp>
      <p:sp>
        <p:nvSpPr>
          <p:cNvPr id="190" name="Ear feature extraction"/>
          <p:cNvSpPr txBox="1"/>
          <p:nvPr/>
        </p:nvSpPr>
        <p:spPr>
          <a:xfrm>
            <a:off x="4505595" y="3087611"/>
            <a:ext cx="326959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mn-lt"/>
                <a:ea typeface="+mn-ea"/>
                <a:cs typeface="+mn-cs"/>
                <a:sym typeface="Helvetica Neue"/>
              </a:defRPr>
            </a:lvl1pPr>
          </a:lstStyle>
          <a:p>
            <a:pPr/>
            <a:r>
              <a:t>Ear feature extraction</a:t>
            </a:r>
          </a:p>
        </p:txBody>
      </p:sp>
      <p:sp>
        <p:nvSpPr>
          <p:cNvPr id="191" name="Ear Matching"/>
          <p:cNvSpPr txBox="1"/>
          <p:nvPr/>
        </p:nvSpPr>
        <p:spPr>
          <a:xfrm>
            <a:off x="9186631" y="3135373"/>
            <a:ext cx="2050085"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mn-lt"/>
                <a:ea typeface="+mn-ea"/>
                <a:cs typeface="+mn-cs"/>
                <a:sym typeface="Helvetica Neue"/>
              </a:defRPr>
            </a:lvl1pPr>
          </a:lstStyle>
          <a:p>
            <a:pPr/>
            <a:r>
              <a:t>Ear Matching</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Challenges in ear detection"/>
          <p:cNvSpPr txBox="1"/>
          <p:nvPr>
            <p:ph type="title"/>
          </p:nvPr>
        </p:nvSpPr>
        <p:spPr>
          <a:xfrm>
            <a:off x="952500" y="254000"/>
            <a:ext cx="11099800" cy="1018901"/>
          </a:xfrm>
          <a:prstGeom prst="rect">
            <a:avLst/>
          </a:prstGeom>
        </p:spPr>
        <p:txBody>
          <a:bodyPr/>
          <a:lstStyle>
            <a:lvl1pPr defTabSz="432308">
              <a:defRPr sz="5900"/>
            </a:lvl1pPr>
          </a:lstStyle>
          <a:p>
            <a:pPr/>
            <a:r>
              <a:t>Challenges in ear detection</a:t>
            </a:r>
          </a:p>
        </p:txBody>
      </p:sp>
      <p:sp>
        <p:nvSpPr>
          <p:cNvPr id="194" name="Illumination Change…"/>
          <p:cNvSpPr txBox="1"/>
          <p:nvPr>
            <p:ph type="body" idx="1"/>
          </p:nvPr>
        </p:nvSpPr>
        <p:spPr>
          <a:xfrm>
            <a:off x="952500" y="1609354"/>
            <a:ext cx="11099800" cy="7267948"/>
          </a:xfrm>
          <a:prstGeom prst="rect">
            <a:avLst/>
          </a:prstGeom>
        </p:spPr>
        <p:txBody>
          <a:bodyPr anchor="t"/>
          <a:lstStyle/>
          <a:p>
            <a:pPr marL="514350" indent="-514350" defTabSz="914400">
              <a:lnSpc>
                <a:spcPct val="240000"/>
              </a:lnSpc>
              <a:spcBef>
                <a:spcPts val="600"/>
              </a:spcBef>
              <a:buClr>
                <a:srgbClr val="4F81BD"/>
              </a:buClr>
              <a:buSzPct val="80000"/>
              <a:buAutoNum type="arabicParenR" startAt="1"/>
              <a:defRPr sz="2400">
                <a:latin typeface="Calibri"/>
                <a:ea typeface="Calibri"/>
                <a:cs typeface="Calibri"/>
                <a:sym typeface="Calibri"/>
              </a:defRPr>
            </a:pPr>
            <a:r>
              <a:t>Illumination Change</a:t>
            </a:r>
          </a:p>
          <a:p>
            <a:pPr marL="514350" indent="-514350" defTabSz="914400">
              <a:lnSpc>
                <a:spcPct val="240000"/>
              </a:lnSpc>
              <a:spcBef>
                <a:spcPts val="600"/>
              </a:spcBef>
              <a:buClr>
                <a:srgbClr val="4F81BD"/>
              </a:buClr>
              <a:buSzPct val="80000"/>
              <a:buAutoNum type="arabicParenR" startAt="1"/>
              <a:defRPr sz="2400">
                <a:latin typeface="Calibri"/>
                <a:ea typeface="Calibri"/>
                <a:cs typeface="Calibri"/>
                <a:sym typeface="Calibri"/>
              </a:defRPr>
            </a:pPr>
            <a:r>
              <a:t>Pose Variation</a:t>
            </a:r>
          </a:p>
          <a:p>
            <a:pPr marL="514350" indent="-514350" defTabSz="914400">
              <a:lnSpc>
                <a:spcPct val="240000"/>
              </a:lnSpc>
              <a:spcBef>
                <a:spcPts val="600"/>
              </a:spcBef>
              <a:buClr>
                <a:srgbClr val="4F81BD"/>
              </a:buClr>
              <a:buSzPct val="80000"/>
              <a:buAutoNum type="arabicParenR" startAt="1"/>
              <a:defRPr sz="2400">
                <a:latin typeface="Calibri"/>
                <a:ea typeface="Calibri"/>
                <a:cs typeface="Calibri"/>
                <a:sym typeface="Calibri"/>
              </a:defRPr>
            </a:pPr>
            <a:r>
              <a:t>Age Variation</a:t>
            </a:r>
          </a:p>
          <a:p>
            <a:pPr marL="514350" indent="-514350" defTabSz="914400">
              <a:lnSpc>
                <a:spcPct val="240000"/>
              </a:lnSpc>
              <a:spcBef>
                <a:spcPts val="600"/>
              </a:spcBef>
              <a:buClr>
                <a:srgbClr val="4F81BD"/>
              </a:buClr>
              <a:buSzPct val="80000"/>
              <a:buAutoNum type="arabicParenR" startAt="1"/>
              <a:defRPr sz="2400">
                <a:latin typeface="Calibri"/>
                <a:ea typeface="Calibri"/>
                <a:cs typeface="Calibri"/>
                <a:sym typeface="Calibri"/>
              </a:defRPr>
            </a:pPr>
            <a:r>
              <a:t> Expression </a:t>
            </a:r>
          </a:p>
          <a:p>
            <a:pPr marL="514350" indent="-514350" defTabSz="914400">
              <a:lnSpc>
                <a:spcPct val="176000"/>
              </a:lnSpc>
              <a:spcBef>
                <a:spcPts val="600"/>
              </a:spcBef>
              <a:buClr>
                <a:srgbClr val="4F81BD"/>
              </a:buClr>
              <a:buSzPct val="80000"/>
              <a:buAutoNum type="arabicParenR" startAt="1"/>
              <a:defRPr sz="2400">
                <a:latin typeface="Calibri"/>
                <a:ea typeface="Calibri"/>
                <a:cs typeface="Calibri"/>
                <a:sym typeface="Calibri"/>
              </a:defRPr>
            </a:pPr>
            <a:r>
              <a:t> Occlusion etc…</a:t>
            </a:r>
          </a:p>
        </p:txBody>
      </p:sp>
      <p:pic>
        <p:nvPicPr>
          <p:cNvPr id="195" name="Image" descr="Image"/>
          <p:cNvPicPr>
            <a:picLocks noChangeAspect="1"/>
          </p:cNvPicPr>
          <p:nvPr/>
        </p:nvPicPr>
        <p:blipFill>
          <a:blip r:embed="rId2">
            <a:extLst/>
          </a:blip>
          <a:stretch>
            <a:fillRect/>
          </a:stretch>
        </p:blipFill>
        <p:spPr>
          <a:xfrm>
            <a:off x="5472608" y="3894220"/>
            <a:ext cx="4812015" cy="3923642"/>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